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7" r:id="rId2"/>
    <p:sldId id="279" r:id="rId3"/>
    <p:sldId id="280" r:id="rId4"/>
    <p:sldId id="281" r:id="rId5"/>
    <p:sldId id="283" r:id="rId6"/>
    <p:sldId id="285" r:id="rId7"/>
    <p:sldId id="287" r:id="rId8"/>
    <p:sldId id="289" r:id="rId9"/>
    <p:sldId id="347" r:id="rId10"/>
    <p:sldId id="293" r:id="rId11"/>
    <p:sldId id="295" r:id="rId12"/>
    <p:sldId id="258" r:id="rId13"/>
    <p:sldId id="259" r:id="rId14"/>
    <p:sldId id="260" r:id="rId15"/>
    <p:sldId id="298" r:id="rId16"/>
    <p:sldId id="299" r:id="rId17"/>
    <p:sldId id="301" r:id="rId18"/>
    <p:sldId id="261" r:id="rId19"/>
    <p:sldId id="262" r:id="rId20"/>
    <p:sldId id="263" r:id="rId21"/>
    <p:sldId id="264" r:id="rId22"/>
    <p:sldId id="306" r:id="rId23"/>
    <p:sldId id="328" r:id="rId24"/>
    <p:sldId id="324" r:id="rId25"/>
    <p:sldId id="308" r:id="rId26"/>
    <p:sldId id="309" r:id="rId27"/>
    <p:sldId id="265" r:id="rId28"/>
    <p:sldId id="266" r:id="rId29"/>
    <p:sldId id="267" r:id="rId30"/>
    <p:sldId id="269" r:id="rId31"/>
    <p:sldId id="268" r:id="rId32"/>
    <p:sldId id="270" r:id="rId33"/>
    <p:sldId id="271" r:id="rId34"/>
    <p:sldId id="272" r:id="rId35"/>
    <p:sldId id="330" r:id="rId36"/>
    <p:sldId id="340" r:id="rId37"/>
    <p:sldId id="337" r:id="rId38"/>
    <p:sldId id="338" r:id="rId39"/>
    <p:sldId id="332" r:id="rId40"/>
    <p:sldId id="333" r:id="rId41"/>
    <p:sldId id="334" r:id="rId42"/>
    <p:sldId id="342" r:id="rId43"/>
    <p:sldId id="343" r:id="rId44"/>
    <p:sldId id="318" r:id="rId45"/>
    <p:sldId id="319" r:id="rId46"/>
    <p:sldId id="320" r:id="rId47"/>
    <p:sldId id="321" r:id="rId48"/>
    <p:sldId id="322" r:id="rId49"/>
    <p:sldId id="276" r:id="rId5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F614B-FF3B-43CC-8D09-3E55718A3EEA}" type="doc">
      <dgm:prSet loTypeId="urn:microsoft.com/office/officeart/2008/layout/RadialCluster" loCatId="cycle" qsTypeId="urn:microsoft.com/office/officeart/2005/8/quickstyle/simple1" qsCatId="simple" csTypeId="urn:microsoft.com/office/officeart/2005/8/colors/colorful4" csCatId="colorful" phldr="1"/>
      <dgm:spPr/>
      <dgm:t>
        <a:bodyPr/>
        <a:lstStyle/>
        <a:p>
          <a:endParaRPr lang="en-US"/>
        </a:p>
      </dgm:t>
    </dgm:pt>
    <dgm:pt modelId="{12FFD9DB-1A5E-42F1-B5ED-5FD98C11798D}">
      <dgm:prSet/>
      <dgm:spPr/>
      <dgm:t>
        <a:bodyPr/>
        <a:lstStyle/>
        <a:p>
          <a:pPr rtl="0"/>
          <a:r>
            <a:rPr lang="en-US" b="1" dirty="0">
              <a:latin typeface="Times New Roman" panose="02020603050405020304" pitchFamily="18" charset="0"/>
              <a:cs typeface="Times New Roman" panose="02020603050405020304" pitchFamily="18" charset="0"/>
            </a:rPr>
            <a:t>Thermal Expansion</a:t>
          </a:r>
          <a:endParaRPr lang="en-US" dirty="0">
            <a:latin typeface="Times New Roman" panose="02020603050405020304" pitchFamily="18" charset="0"/>
            <a:cs typeface="Times New Roman" panose="02020603050405020304" pitchFamily="18" charset="0"/>
          </a:endParaRPr>
        </a:p>
      </dgm:t>
    </dgm:pt>
    <dgm:pt modelId="{40E9685B-83AC-45DB-8FB4-236EDA631062}" type="parTrans" cxnId="{3011DB49-5D9C-4FE2-B585-784EF18A5877}">
      <dgm:prSet/>
      <dgm:spPr/>
      <dgm:t>
        <a:bodyPr/>
        <a:lstStyle/>
        <a:p>
          <a:endParaRPr lang="en-US"/>
        </a:p>
      </dgm:t>
    </dgm:pt>
    <dgm:pt modelId="{B1281A52-2CC3-4A81-835F-04F3581CA561}" type="sibTrans" cxnId="{3011DB49-5D9C-4FE2-B585-784EF18A5877}">
      <dgm:prSet/>
      <dgm:spPr/>
      <dgm:t>
        <a:bodyPr/>
        <a:lstStyle/>
        <a:p>
          <a:endParaRPr lang="en-US"/>
        </a:p>
      </dgm:t>
    </dgm:pt>
    <dgm:pt modelId="{2F6CE1F8-B152-4C3D-980A-59AF50B81602}">
      <dgm:prSet custT="1"/>
      <dgm:spPr>
        <a:solidFill>
          <a:schemeClr val="accent5"/>
        </a:solidFill>
      </dgm:spPr>
      <dgm:t>
        <a:bodyPr/>
        <a:lstStyle/>
        <a:p>
          <a:pPr rtl="0"/>
          <a:r>
            <a:rPr lang="en-US" sz="2400" b="1" dirty="0">
              <a:latin typeface="Times New Roman" panose="02020603050405020304" pitchFamily="18" charset="0"/>
              <a:cs typeface="Times New Roman" panose="02020603050405020304" pitchFamily="18" charset="0"/>
            </a:rPr>
            <a:t>Linear Thermal Expansion</a:t>
          </a:r>
          <a:endParaRPr lang="en-US" sz="2400" dirty="0">
            <a:latin typeface="Times New Roman" panose="02020603050405020304" pitchFamily="18" charset="0"/>
            <a:cs typeface="Times New Roman" panose="02020603050405020304" pitchFamily="18" charset="0"/>
          </a:endParaRPr>
        </a:p>
      </dgm:t>
    </dgm:pt>
    <dgm:pt modelId="{07F4FE8D-B61C-411F-9193-31702EAF1180}" type="parTrans" cxnId="{54640A5E-8E79-4660-8ABC-C30868471303}">
      <dgm:prSet/>
      <dgm:spPr/>
      <dgm:t>
        <a:bodyPr/>
        <a:lstStyle/>
        <a:p>
          <a:endParaRPr lang="en-US"/>
        </a:p>
      </dgm:t>
    </dgm:pt>
    <dgm:pt modelId="{2A5D18EE-F06B-434A-9457-22D8168CA467}" type="sibTrans" cxnId="{54640A5E-8E79-4660-8ABC-C30868471303}">
      <dgm:prSet/>
      <dgm:spPr/>
      <dgm:t>
        <a:bodyPr/>
        <a:lstStyle/>
        <a:p>
          <a:endParaRPr lang="en-US"/>
        </a:p>
      </dgm:t>
    </dgm:pt>
    <dgm:pt modelId="{B3DF44E8-7C54-4686-A686-495111D0290B}">
      <dgm:prSet/>
      <dgm:spPr>
        <a:solidFill>
          <a:schemeClr val="accent5"/>
        </a:solidFill>
      </dgm:spPr>
      <dgm:t>
        <a:bodyPr/>
        <a:lstStyle/>
        <a:p>
          <a:pPr rtl="0"/>
          <a:r>
            <a:rPr lang="en-US" b="1" dirty="0">
              <a:latin typeface="Times New Roman" panose="02020603050405020304" pitchFamily="18" charset="0"/>
              <a:cs typeface="Times New Roman" panose="02020603050405020304" pitchFamily="18" charset="0"/>
            </a:rPr>
            <a:t>Areal Expansion</a:t>
          </a:r>
          <a:r>
            <a:rPr lang="en-US" dirty="0">
              <a:latin typeface="Times New Roman" panose="02020603050405020304" pitchFamily="18" charset="0"/>
              <a:cs typeface="Times New Roman" panose="02020603050405020304" pitchFamily="18" charset="0"/>
            </a:rPr>
            <a:t> </a:t>
          </a:r>
        </a:p>
      </dgm:t>
    </dgm:pt>
    <dgm:pt modelId="{18FDE663-85A6-47D9-B3C7-C4CF3ADA1C78}" type="parTrans" cxnId="{6E93C332-DA50-483A-89FC-BCD368829CA9}">
      <dgm:prSet/>
      <dgm:spPr/>
      <dgm:t>
        <a:bodyPr/>
        <a:lstStyle/>
        <a:p>
          <a:endParaRPr lang="en-US"/>
        </a:p>
      </dgm:t>
    </dgm:pt>
    <dgm:pt modelId="{6C6D25C5-2065-4D5B-A2A2-12AF9406E575}" type="sibTrans" cxnId="{6E93C332-DA50-483A-89FC-BCD368829CA9}">
      <dgm:prSet/>
      <dgm:spPr/>
      <dgm:t>
        <a:bodyPr/>
        <a:lstStyle/>
        <a:p>
          <a:endParaRPr lang="en-US"/>
        </a:p>
      </dgm:t>
    </dgm:pt>
    <dgm:pt modelId="{CD85511E-9242-43F2-8AFF-AD24BF13E02E}">
      <dgm:prSet/>
      <dgm:spPr/>
      <dgm:t>
        <a:bodyPr/>
        <a:lstStyle/>
        <a:p>
          <a:pPr rtl="0"/>
          <a:r>
            <a:rPr lang="en-US" b="1" dirty="0">
              <a:latin typeface="Times New Roman" panose="02020603050405020304" pitchFamily="18" charset="0"/>
              <a:cs typeface="Times New Roman" panose="02020603050405020304" pitchFamily="18" charset="0"/>
            </a:rPr>
            <a:t>Volume Expansion</a:t>
          </a:r>
          <a:r>
            <a:rPr lang="en-US" dirty="0">
              <a:latin typeface="Times New Roman" panose="02020603050405020304" pitchFamily="18" charset="0"/>
              <a:cs typeface="Times New Roman" panose="02020603050405020304" pitchFamily="18" charset="0"/>
            </a:rPr>
            <a:t> </a:t>
          </a:r>
        </a:p>
      </dgm:t>
    </dgm:pt>
    <dgm:pt modelId="{B913460D-51DA-4BB1-A67D-925658307406}" type="parTrans" cxnId="{1209E8FA-0192-4E32-97C7-3A16200CA6AF}">
      <dgm:prSet/>
      <dgm:spPr/>
      <dgm:t>
        <a:bodyPr/>
        <a:lstStyle/>
        <a:p>
          <a:endParaRPr lang="en-US"/>
        </a:p>
      </dgm:t>
    </dgm:pt>
    <dgm:pt modelId="{BBC96126-EB4B-4F45-B105-3AA409A6C1D4}" type="sibTrans" cxnId="{1209E8FA-0192-4E32-97C7-3A16200CA6AF}">
      <dgm:prSet/>
      <dgm:spPr/>
      <dgm:t>
        <a:bodyPr/>
        <a:lstStyle/>
        <a:p>
          <a:endParaRPr lang="en-US"/>
        </a:p>
      </dgm:t>
    </dgm:pt>
    <dgm:pt modelId="{E5D89E3D-6152-4E84-9760-BD7FBAEE1DDF}">
      <dgm:prSet/>
      <dgm:spPr/>
      <dgm:t>
        <a:bodyPr/>
        <a:lstStyle/>
        <a:p>
          <a:pPr rtl="0"/>
          <a:endParaRPr lang="en-US"/>
        </a:p>
      </dgm:t>
    </dgm:pt>
    <dgm:pt modelId="{17C09093-61B4-4DF5-B3E0-31EFB2040241}" type="parTrans" cxnId="{89E49A56-3BF6-4B3C-B482-D7DFE16B77EB}">
      <dgm:prSet/>
      <dgm:spPr/>
      <dgm:t>
        <a:bodyPr/>
        <a:lstStyle/>
        <a:p>
          <a:endParaRPr lang="en-US"/>
        </a:p>
      </dgm:t>
    </dgm:pt>
    <dgm:pt modelId="{1B4AA0AA-8F60-4965-B137-25FC114E489A}" type="sibTrans" cxnId="{89E49A56-3BF6-4B3C-B482-D7DFE16B77EB}">
      <dgm:prSet/>
      <dgm:spPr/>
      <dgm:t>
        <a:bodyPr/>
        <a:lstStyle/>
        <a:p>
          <a:endParaRPr lang="en-US"/>
        </a:p>
      </dgm:t>
    </dgm:pt>
    <dgm:pt modelId="{853AFDD1-AC3E-434C-89AC-89B400C8F2A7}" type="pres">
      <dgm:prSet presAssocID="{BF3F614B-FF3B-43CC-8D09-3E55718A3EEA}" presName="Name0" presStyleCnt="0">
        <dgm:presLayoutVars>
          <dgm:chMax val="1"/>
          <dgm:chPref val="1"/>
          <dgm:dir/>
          <dgm:animOne val="branch"/>
          <dgm:animLvl val="lvl"/>
        </dgm:presLayoutVars>
      </dgm:prSet>
      <dgm:spPr/>
    </dgm:pt>
    <dgm:pt modelId="{38540947-CE30-4165-9A40-E2F12BFF7F68}" type="pres">
      <dgm:prSet presAssocID="{12FFD9DB-1A5E-42F1-B5ED-5FD98C11798D}" presName="singleCycle" presStyleCnt="0"/>
      <dgm:spPr/>
    </dgm:pt>
    <dgm:pt modelId="{F60CF9B7-A353-4867-827B-23AFB540A06B}" type="pres">
      <dgm:prSet presAssocID="{12FFD9DB-1A5E-42F1-B5ED-5FD98C11798D}" presName="singleCenter" presStyleLbl="node1" presStyleIdx="0" presStyleCnt="4" custScaleX="213936" custLinFactNeighborX="-1093" custLinFactNeighborY="-11481">
        <dgm:presLayoutVars>
          <dgm:chMax val="7"/>
          <dgm:chPref val="7"/>
        </dgm:presLayoutVars>
      </dgm:prSet>
      <dgm:spPr/>
    </dgm:pt>
    <dgm:pt modelId="{7E236A87-5A0F-4793-AD2A-8221694669D9}" type="pres">
      <dgm:prSet presAssocID="{07F4FE8D-B61C-411F-9193-31702EAF1180}" presName="Name56" presStyleLbl="parChTrans1D2" presStyleIdx="0" presStyleCnt="3"/>
      <dgm:spPr/>
    </dgm:pt>
    <dgm:pt modelId="{7B5CF2DC-1B68-479A-A80E-018C818727FE}" type="pres">
      <dgm:prSet presAssocID="{2F6CE1F8-B152-4C3D-980A-59AF50B81602}" presName="text0" presStyleLbl="node1" presStyleIdx="1" presStyleCnt="4" custScaleX="683518" custScaleY="104299">
        <dgm:presLayoutVars>
          <dgm:bulletEnabled val="1"/>
        </dgm:presLayoutVars>
      </dgm:prSet>
      <dgm:spPr/>
    </dgm:pt>
    <dgm:pt modelId="{727C7271-C41E-45D3-8E09-8606EBAF1779}" type="pres">
      <dgm:prSet presAssocID="{18FDE663-85A6-47D9-B3C7-C4CF3ADA1C78}" presName="Name56" presStyleLbl="parChTrans1D2" presStyleIdx="1" presStyleCnt="3"/>
      <dgm:spPr/>
    </dgm:pt>
    <dgm:pt modelId="{3109B5B9-E778-45A5-953C-B3641B8E14D2}" type="pres">
      <dgm:prSet presAssocID="{B3DF44E8-7C54-4686-A686-495111D0290B}" presName="text0" presStyleLbl="node1" presStyleIdx="2" presStyleCnt="4" custScaleX="484662" custRadScaleRad="200747" custRadScaleInc="-23552">
        <dgm:presLayoutVars>
          <dgm:bulletEnabled val="1"/>
        </dgm:presLayoutVars>
      </dgm:prSet>
      <dgm:spPr/>
    </dgm:pt>
    <dgm:pt modelId="{9B3CE6DC-929B-4251-91E2-8791F0BB9801}" type="pres">
      <dgm:prSet presAssocID="{B913460D-51DA-4BB1-A67D-925658307406}" presName="Name56" presStyleLbl="parChTrans1D2" presStyleIdx="2" presStyleCnt="3"/>
      <dgm:spPr/>
    </dgm:pt>
    <dgm:pt modelId="{EA0E560F-4473-43AB-A094-C3337D2E1B23}" type="pres">
      <dgm:prSet presAssocID="{CD85511E-9242-43F2-8AFF-AD24BF13E02E}" presName="text0" presStyleLbl="node1" presStyleIdx="3" presStyleCnt="4" custScaleX="528072" custRadScaleRad="182913" custRadScaleInc="28862">
        <dgm:presLayoutVars>
          <dgm:bulletEnabled val="1"/>
        </dgm:presLayoutVars>
      </dgm:prSet>
      <dgm:spPr/>
    </dgm:pt>
  </dgm:ptLst>
  <dgm:cxnLst>
    <dgm:cxn modelId="{B0331D08-634F-46DC-9FF0-DFA77B0EB42E}" type="presOf" srcId="{2F6CE1F8-B152-4C3D-980A-59AF50B81602}" destId="{7B5CF2DC-1B68-479A-A80E-018C818727FE}" srcOrd="0" destOrd="0" presId="urn:microsoft.com/office/officeart/2008/layout/RadialCluster"/>
    <dgm:cxn modelId="{6E93C332-DA50-483A-89FC-BCD368829CA9}" srcId="{12FFD9DB-1A5E-42F1-B5ED-5FD98C11798D}" destId="{B3DF44E8-7C54-4686-A686-495111D0290B}" srcOrd="1" destOrd="0" parTransId="{18FDE663-85A6-47D9-B3C7-C4CF3ADA1C78}" sibTransId="{6C6D25C5-2065-4D5B-A2A2-12AF9406E575}"/>
    <dgm:cxn modelId="{4F9D2940-626F-4278-836D-016C245C0B76}" type="presOf" srcId="{B3DF44E8-7C54-4686-A686-495111D0290B}" destId="{3109B5B9-E778-45A5-953C-B3641B8E14D2}" srcOrd="0" destOrd="0" presId="urn:microsoft.com/office/officeart/2008/layout/RadialCluster"/>
    <dgm:cxn modelId="{54640A5E-8E79-4660-8ABC-C30868471303}" srcId="{12FFD9DB-1A5E-42F1-B5ED-5FD98C11798D}" destId="{2F6CE1F8-B152-4C3D-980A-59AF50B81602}" srcOrd="0" destOrd="0" parTransId="{07F4FE8D-B61C-411F-9193-31702EAF1180}" sibTransId="{2A5D18EE-F06B-434A-9457-22D8168CA467}"/>
    <dgm:cxn modelId="{3011DB49-5D9C-4FE2-B585-784EF18A5877}" srcId="{BF3F614B-FF3B-43CC-8D09-3E55718A3EEA}" destId="{12FFD9DB-1A5E-42F1-B5ED-5FD98C11798D}" srcOrd="0" destOrd="0" parTransId="{40E9685B-83AC-45DB-8FB4-236EDA631062}" sibTransId="{B1281A52-2CC3-4A81-835F-04F3581CA561}"/>
    <dgm:cxn modelId="{89E49A56-3BF6-4B3C-B482-D7DFE16B77EB}" srcId="{BF3F614B-FF3B-43CC-8D09-3E55718A3EEA}" destId="{E5D89E3D-6152-4E84-9760-BD7FBAEE1DDF}" srcOrd="1" destOrd="0" parTransId="{17C09093-61B4-4DF5-B3E0-31EFB2040241}" sibTransId="{1B4AA0AA-8F60-4965-B137-25FC114E489A}"/>
    <dgm:cxn modelId="{1970AD7E-EEBC-44D9-8C00-53E49AB546DB}" type="presOf" srcId="{CD85511E-9242-43F2-8AFF-AD24BF13E02E}" destId="{EA0E560F-4473-43AB-A094-C3337D2E1B23}" srcOrd="0" destOrd="0" presId="urn:microsoft.com/office/officeart/2008/layout/RadialCluster"/>
    <dgm:cxn modelId="{D8AFA68C-8FAD-4F78-BE2B-4FB72E397D0D}" type="presOf" srcId="{07F4FE8D-B61C-411F-9193-31702EAF1180}" destId="{7E236A87-5A0F-4793-AD2A-8221694669D9}" srcOrd="0" destOrd="0" presId="urn:microsoft.com/office/officeart/2008/layout/RadialCluster"/>
    <dgm:cxn modelId="{7408CF8D-B695-4BD6-91F7-CDE3C43221FF}" type="presOf" srcId="{BF3F614B-FF3B-43CC-8D09-3E55718A3EEA}" destId="{853AFDD1-AC3E-434C-89AC-89B400C8F2A7}" srcOrd="0" destOrd="0" presId="urn:microsoft.com/office/officeart/2008/layout/RadialCluster"/>
    <dgm:cxn modelId="{AF231792-96D0-4A27-9F16-B26C85989A5B}" type="presOf" srcId="{B913460D-51DA-4BB1-A67D-925658307406}" destId="{9B3CE6DC-929B-4251-91E2-8791F0BB9801}" srcOrd="0" destOrd="0" presId="urn:microsoft.com/office/officeart/2008/layout/RadialCluster"/>
    <dgm:cxn modelId="{765102A3-62C3-4388-84DD-20BE2E1B172C}" type="presOf" srcId="{18FDE663-85A6-47D9-B3C7-C4CF3ADA1C78}" destId="{727C7271-C41E-45D3-8E09-8606EBAF1779}" srcOrd="0" destOrd="0" presId="urn:microsoft.com/office/officeart/2008/layout/RadialCluster"/>
    <dgm:cxn modelId="{FD3A76BC-513D-46B0-ABFE-3AE04C4F6A54}" type="presOf" srcId="{12FFD9DB-1A5E-42F1-B5ED-5FD98C11798D}" destId="{F60CF9B7-A353-4867-827B-23AFB540A06B}" srcOrd="0" destOrd="0" presId="urn:microsoft.com/office/officeart/2008/layout/RadialCluster"/>
    <dgm:cxn modelId="{1209E8FA-0192-4E32-97C7-3A16200CA6AF}" srcId="{12FFD9DB-1A5E-42F1-B5ED-5FD98C11798D}" destId="{CD85511E-9242-43F2-8AFF-AD24BF13E02E}" srcOrd="2" destOrd="0" parTransId="{B913460D-51DA-4BB1-A67D-925658307406}" sibTransId="{BBC96126-EB4B-4F45-B105-3AA409A6C1D4}"/>
    <dgm:cxn modelId="{8166E80D-56BF-4F11-9973-CDD7491A1E53}" type="presParOf" srcId="{853AFDD1-AC3E-434C-89AC-89B400C8F2A7}" destId="{38540947-CE30-4165-9A40-E2F12BFF7F68}" srcOrd="0" destOrd="0" presId="urn:microsoft.com/office/officeart/2008/layout/RadialCluster"/>
    <dgm:cxn modelId="{F60D7B45-003D-4548-B30A-DE53F67D8F40}" type="presParOf" srcId="{38540947-CE30-4165-9A40-E2F12BFF7F68}" destId="{F60CF9B7-A353-4867-827B-23AFB540A06B}" srcOrd="0" destOrd="0" presId="urn:microsoft.com/office/officeart/2008/layout/RadialCluster"/>
    <dgm:cxn modelId="{64448435-7237-48FD-9CE3-F6690C281545}" type="presParOf" srcId="{38540947-CE30-4165-9A40-E2F12BFF7F68}" destId="{7E236A87-5A0F-4793-AD2A-8221694669D9}" srcOrd="1" destOrd="0" presId="urn:microsoft.com/office/officeart/2008/layout/RadialCluster"/>
    <dgm:cxn modelId="{F78D97C3-352E-4059-AA87-561DE1E3A913}" type="presParOf" srcId="{38540947-CE30-4165-9A40-E2F12BFF7F68}" destId="{7B5CF2DC-1B68-479A-A80E-018C818727FE}" srcOrd="2" destOrd="0" presId="urn:microsoft.com/office/officeart/2008/layout/RadialCluster"/>
    <dgm:cxn modelId="{C74DFB55-7D75-40AC-9C5D-50F2027CB276}" type="presParOf" srcId="{38540947-CE30-4165-9A40-E2F12BFF7F68}" destId="{727C7271-C41E-45D3-8E09-8606EBAF1779}" srcOrd="3" destOrd="0" presId="urn:microsoft.com/office/officeart/2008/layout/RadialCluster"/>
    <dgm:cxn modelId="{933C9B93-8671-4502-A6E6-B4BACCFE1DFC}" type="presParOf" srcId="{38540947-CE30-4165-9A40-E2F12BFF7F68}" destId="{3109B5B9-E778-45A5-953C-B3641B8E14D2}" srcOrd="4" destOrd="0" presId="urn:microsoft.com/office/officeart/2008/layout/RadialCluster"/>
    <dgm:cxn modelId="{85D02F2A-F394-42F6-832F-0315E6D672BF}" type="presParOf" srcId="{38540947-CE30-4165-9A40-E2F12BFF7F68}" destId="{9B3CE6DC-929B-4251-91E2-8791F0BB9801}" srcOrd="5" destOrd="0" presId="urn:microsoft.com/office/officeart/2008/layout/RadialCluster"/>
    <dgm:cxn modelId="{96D1BEC6-6463-4ABD-8DAD-927C9E20DE8E}" type="presParOf" srcId="{38540947-CE30-4165-9A40-E2F12BFF7F68}" destId="{EA0E560F-4473-43AB-A094-C3337D2E1B23}"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F9B7-A353-4867-827B-23AFB540A06B}">
      <dsp:nvSpPr>
        <dsp:cNvPr id="0" name=""/>
        <dsp:cNvSpPr/>
      </dsp:nvSpPr>
      <dsp:spPr>
        <a:xfrm>
          <a:off x="3608306" y="1057999"/>
          <a:ext cx="1878093" cy="87787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Times New Roman" panose="02020603050405020304" pitchFamily="18" charset="0"/>
              <a:cs typeface="Times New Roman" panose="02020603050405020304" pitchFamily="18" charset="0"/>
            </a:rPr>
            <a:t>Thermal Expansion</a:t>
          </a:r>
          <a:endParaRPr lang="en-US" sz="2500" kern="1200" dirty="0">
            <a:latin typeface="Times New Roman" panose="02020603050405020304" pitchFamily="18" charset="0"/>
            <a:cs typeface="Times New Roman" panose="02020603050405020304" pitchFamily="18" charset="0"/>
          </a:endParaRPr>
        </a:p>
      </dsp:txBody>
      <dsp:txXfrm>
        <a:off x="3651160" y="1100853"/>
        <a:ext cx="1792385" cy="792168"/>
      </dsp:txXfrm>
    </dsp:sp>
    <dsp:sp modelId="{7E236A87-5A0F-4793-AD2A-8221694669D9}">
      <dsp:nvSpPr>
        <dsp:cNvPr id="0" name=""/>
        <dsp:cNvSpPr/>
      </dsp:nvSpPr>
      <dsp:spPr>
        <a:xfrm rot="16297522">
          <a:off x="4417195" y="911282"/>
          <a:ext cx="293552" cy="0"/>
        </a:xfrm>
        <a:custGeom>
          <a:avLst/>
          <a:gdLst/>
          <a:ahLst/>
          <a:cxnLst/>
          <a:rect l="0" t="0" r="0" b="0"/>
          <a:pathLst>
            <a:path>
              <a:moveTo>
                <a:pt x="0" y="0"/>
              </a:moveTo>
              <a:lnTo>
                <a:pt x="293552"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5CF2DC-1B68-479A-A80E-018C818727FE}">
      <dsp:nvSpPr>
        <dsp:cNvPr id="0" name=""/>
        <dsp:cNvSpPr/>
      </dsp:nvSpPr>
      <dsp:spPr>
        <a:xfrm>
          <a:off x="2566689" y="151101"/>
          <a:ext cx="4020297" cy="613462"/>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Linear Thermal Expansion</a:t>
          </a:r>
          <a:endParaRPr lang="en-US" sz="2400" kern="1200" dirty="0">
            <a:latin typeface="Times New Roman" panose="02020603050405020304" pitchFamily="18" charset="0"/>
            <a:cs typeface="Times New Roman" panose="02020603050405020304" pitchFamily="18" charset="0"/>
          </a:endParaRPr>
        </a:p>
      </dsp:txBody>
      <dsp:txXfrm>
        <a:off x="2596636" y="181048"/>
        <a:ext cx="3960403" cy="553568"/>
      </dsp:txXfrm>
    </dsp:sp>
    <dsp:sp modelId="{727C7271-C41E-45D3-8E09-8606EBAF1779}">
      <dsp:nvSpPr>
        <dsp:cNvPr id="0" name=""/>
        <dsp:cNvSpPr/>
      </dsp:nvSpPr>
      <dsp:spPr>
        <a:xfrm rot="1304142">
          <a:off x="5449764" y="2062129"/>
          <a:ext cx="1030562" cy="0"/>
        </a:xfrm>
        <a:custGeom>
          <a:avLst/>
          <a:gdLst/>
          <a:ahLst/>
          <a:cxnLst/>
          <a:rect l="0" t="0" r="0" b="0"/>
          <a:pathLst>
            <a:path>
              <a:moveTo>
                <a:pt x="0" y="0"/>
              </a:moveTo>
              <a:lnTo>
                <a:pt x="1030562"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09B5B9-E778-45A5-953C-B3641B8E14D2}">
      <dsp:nvSpPr>
        <dsp:cNvPr id="0" name=""/>
        <dsp:cNvSpPr/>
      </dsp:nvSpPr>
      <dsp:spPr>
        <a:xfrm>
          <a:off x="5756029" y="2252951"/>
          <a:ext cx="2850671" cy="588177"/>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Areal Expansion</a:t>
          </a:r>
          <a:r>
            <a:rPr lang="en-US" sz="2800" kern="1200" dirty="0">
              <a:latin typeface="Times New Roman" panose="02020603050405020304" pitchFamily="18" charset="0"/>
              <a:cs typeface="Times New Roman" panose="02020603050405020304" pitchFamily="18" charset="0"/>
            </a:rPr>
            <a:t> </a:t>
          </a:r>
        </a:p>
      </dsp:txBody>
      <dsp:txXfrm>
        <a:off x="5784741" y="2281663"/>
        <a:ext cx="2793247" cy="530753"/>
      </dsp:txXfrm>
    </dsp:sp>
    <dsp:sp modelId="{9B3CE6DC-929B-4251-91E2-8791F0BB9801}">
      <dsp:nvSpPr>
        <dsp:cNvPr id="0" name=""/>
        <dsp:cNvSpPr/>
      </dsp:nvSpPr>
      <dsp:spPr>
        <a:xfrm rot="9617836">
          <a:off x="2971910" y="1943728"/>
          <a:ext cx="655586" cy="0"/>
        </a:xfrm>
        <a:custGeom>
          <a:avLst/>
          <a:gdLst/>
          <a:ahLst/>
          <a:cxnLst/>
          <a:rect l="0" t="0" r="0" b="0"/>
          <a:pathLst>
            <a:path>
              <a:moveTo>
                <a:pt x="0" y="0"/>
              </a:moveTo>
              <a:lnTo>
                <a:pt x="6555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0E560F-4473-43AB-A094-C3337D2E1B23}">
      <dsp:nvSpPr>
        <dsp:cNvPr id="0" name=""/>
        <dsp:cNvSpPr/>
      </dsp:nvSpPr>
      <dsp:spPr>
        <a:xfrm>
          <a:off x="616868" y="2054240"/>
          <a:ext cx="3105999" cy="588177"/>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Volume Expansion</a:t>
          </a:r>
          <a:r>
            <a:rPr lang="en-US" sz="2800" kern="1200" dirty="0">
              <a:latin typeface="Times New Roman" panose="02020603050405020304" pitchFamily="18" charset="0"/>
              <a:cs typeface="Times New Roman" panose="02020603050405020304" pitchFamily="18" charset="0"/>
            </a:rPr>
            <a:t> </a:t>
          </a:r>
        </a:p>
      </dsp:txBody>
      <dsp:txXfrm>
        <a:off x="645580" y="2082952"/>
        <a:ext cx="3048575" cy="530753"/>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40FB9CEA-47D2-4756-9E30-1C2D8D0A71CF}" type="datetimeFigureOut">
              <a:rPr lang="en-US" smtClean="0"/>
              <a:t>7/31/2022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45ADE47-CA4D-426A-B92D-F6D72662928F}" type="slidenum">
              <a:rPr lang="en-US" smtClean="0"/>
              <a:t>‹#›</a:t>
            </a:fld>
            <a:endParaRPr lang="en-US"/>
          </a:p>
        </p:txBody>
      </p:sp>
    </p:spTree>
    <p:extLst>
      <p:ext uri="{BB962C8B-B14F-4D97-AF65-F5344CB8AC3E}">
        <p14:creationId xmlns:p14="http://schemas.microsoft.com/office/powerpoint/2010/main" val="3878240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655D3B2-9F46-4DD6-8F88-DD28F4AD4DC5}" type="datetimeFigureOut">
              <a:rPr lang="en-US" smtClean="0"/>
              <a:t>7/31/2022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20C0580-D29C-4FF7-9826-63D2F75936D5}" type="slidenum">
              <a:rPr lang="en-US" smtClean="0"/>
              <a:t>‹#›</a:t>
            </a:fld>
            <a:endParaRPr lang="en-US"/>
          </a:p>
        </p:txBody>
      </p:sp>
    </p:spTree>
    <p:extLst>
      <p:ext uri="{BB962C8B-B14F-4D97-AF65-F5344CB8AC3E}">
        <p14:creationId xmlns:p14="http://schemas.microsoft.com/office/powerpoint/2010/main" val="3103903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C25A7-563D-45CC-B561-9849C6C76E96}" type="slidenum">
              <a:rPr lang="en-US"/>
              <a:pPr/>
              <a:t>16</a:t>
            </a:fld>
            <a:endParaRPr lang="en-US"/>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3018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6AE0D2-81BD-4C1F-AEEA-418D0D8109FF}" type="slidenum">
              <a:rPr lang="en-US"/>
              <a:pPr/>
              <a:t>22</a:t>
            </a:fld>
            <a:endParaRPr lang="en-US"/>
          </a:p>
        </p:txBody>
      </p:sp>
      <p:sp>
        <p:nvSpPr>
          <p:cNvPr id="1564674" name="Rectangle 2"/>
          <p:cNvSpPr>
            <a:spLocks noGrp="1" noRot="1" noChangeAspect="1" noChangeArrowheads="1" noTextEdit="1"/>
          </p:cNvSpPr>
          <p:nvPr>
            <p:ph type="sldImg"/>
          </p:nvPr>
        </p:nvSpPr>
        <p:spPr>
          <a:ln/>
        </p:spPr>
      </p:sp>
      <p:sp>
        <p:nvSpPr>
          <p:cNvPr id="15646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8398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3BCA5D-CE33-4E71-AE54-7B8C8AE4D8CB}"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3504323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3BCA5D-CE33-4E71-AE54-7B8C8AE4D8CB}"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343919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3BCA5D-CE33-4E71-AE54-7B8C8AE4D8CB}"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1178115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3BCA5D-CE33-4E71-AE54-7B8C8AE4D8CB}"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1520114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3BCA5D-CE33-4E71-AE54-7B8C8AE4D8CB}"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1846876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3BCA5D-CE33-4E71-AE54-7B8C8AE4D8CB}"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2077464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BCA5D-CE33-4E71-AE54-7B8C8AE4D8CB}" type="datetimeFigureOut">
              <a:rPr lang="en-US" smtClean="0"/>
              <a:t>7/31/2022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3419075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3BCA5D-CE33-4E71-AE54-7B8C8AE4D8CB}" type="datetimeFigureOut">
              <a:rPr lang="en-US" smtClean="0"/>
              <a:t>7/31/2022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1912720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BCA5D-CE33-4E71-AE54-7B8C8AE4D8CB}" type="datetimeFigureOut">
              <a:rPr lang="en-US" smtClean="0"/>
              <a:t>7/31/2022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5449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3BCA5D-CE33-4E71-AE54-7B8C8AE4D8CB}"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504517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3BCA5D-CE33-4E71-AE54-7B8C8AE4D8CB}"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82F47-D001-4E80-BA33-E5326CB72566}" type="slidenum">
              <a:rPr lang="en-US" smtClean="0"/>
              <a:t>‹#›</a:t>
            </a:fld>
            <a:endParaRPr lang="en-US"/>
          </a:p>
        </p:txBody>
      </p:sp>
    </p:spTree>
    <p:extLst>
      <p:ext uri="{BB962C8B-B14F-4D97-AF65-F5344CB8AC3E}">
        <p14:creationId xmlns:p14="http://schemas.microsoft.com/office/powerpoint/2010/main" val="3093839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BCA5D-CE33-4E71-AE54-7B8C8AE4D8CB}" type="datetimeFigureOut">
              <a:rPr lang="en-US" smtClean="0"/>
              <a:t>7/31/2022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82F47-D001-4E80-BA33-E5326CB72566}" type="slidenum">
              <a:rPr lang="en-US" smtClean="0"/>
              <a:t>‹#›</a:t>
            </a:fld>
            <a:endParaRPr lang="en-US"/>
          </a:p>
        </p:txBody>
      </p:sp>
    </p:spTree>
    <p:extLst>
      <p:ext uri="{BB962C8B-B14F-4D97-AF65-F5344CB8AC3E}">
        <p14:creationId xmlns:p14="http://schemas.microsoft.com/office/powerpoint/2010/main" val="1249412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10.pn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10.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40.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3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50.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0526" y="3107814"/>
            <a:ext cx="9901646" cy="584775"/>
          </a:xfrm>
          <a:prstGeom prst="rect">
            <a:avLst/>
          </a:prstGeom>
        </p:spPr>
        <p:txBody>
          <a:bodyPr wrap="square">
            <a:spAutoFit/>
          </a:bodyPr>
          <a:lstStyle/>
          <a:p>
            <a:pPr lvl="0" algn="ctr">
              <a:defRPr/>
            </a:pPr>
            <a:r>
              <a:rPr lang="en-US" sz="3200" noProof="0" dirty="0">
                <a:latin typeface="Times New Roman" panose="02020603050405020304" pitchFamily="18" charset="0"/>
                <a:cs typeface="Times New Roman" panose="02020603050405020304" pitchFamily="18" charset="0"/>
              </a:rPr>
              <a:t>Heat and Thermodynamics  </a:t>
            </a:r>
            <a:endParaRPr kumimoji="0" lang="en-US" sz="4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3" name="TextBox 2"/>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Cover  Page  - </a:t>
            </a:r>
            <a:r>
              <a:rPr lang="en-US" kern="0" dirty="0">
                <a:solidFill>
                  <a:prstClr val="black"/>
                </a:solidFill>
                <a:latin typeface="Times New Roman" pitchFamily="18" charset="0"/>
                <a:cs typeface="Times New Roman" pitchFamily="18" charset="0"/>
              </a:rPr>
              <a:t>1/49</a:t>
            </a:r>
          </a:p>
        </p:txBody>
      </p:sp>
      <p:sp>
        <p:nvSpPr>
          <p:cNvPr id="5" name="TextBox 4"/>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
        <p:nvSpPr>
          <p:cNvPr id="7" name="TextBox 6"/>
          <p:cNvSpPr txBox="1"/>
          <p:nvPr/>
        </p:nvSpPr>
        <p:spPr>
          <a:xfrm>
            <a:off x="3804871" y="4567712"/>
            <a:ext cx="2354620" cy="461665"/>
          </a:xfrm>
          <a:prstGeom prst="rect">
            <a:avLst/>
          </a:prstGeom>
          <a:noFill/>
        </p:spPr>
        <p:txBody>
          <a:bodyPr wrap="none" rtlCol="0">
            <a:spAutoFit/>
          </a:bodyPr>
          <a:lstStyle/>
          <a:p>
            <a:pPr algn="ctr"/>
            <a:r>
              <a:rPr lang="en-US" sz="2400" dirty="0">
                <a:latin typeface="Times New Roman" pitchFamily="18" charset="0"/>
                <a:cs typeface="Times New Roman" pitchFamily="18" charset="0"/>
              </a:rPr>
              <a:t>Kinde Yeneayehu</a:t>
            </a:r>
          </a:p>
        </p:txBody>
      </p:sp>
      <p:sp>
        <p:nvSpPr>
          <p:cNvPr id="8" name="TextBox 7"/>
          <p:cNvSpPr txBox="1"/>
          <p:nvPr/>
        </p:nvSpPr>
        <p:spPr>
          <a:xfrm>
            <a:off x="8810897" y="5336796"/>
            <a:ext cx="1595309" cy="830997"/>
          </a:xfrm>
          <a:prstGeom prst="rect">
            <a:avLst/>
          </a:prstGeom>
          <a:noFill/>
        </p:spPr>
        <p:txBody>
          <a:bodyPr wrap="none" rtlCol="0">
            <a:spAutoFit/>
          </a:bodyPr>
          <a:lstStyle/>
          <a:p>
            <a:r>
              <a:rPr lang="en-US" sz="2400" dirty="0">
                <a:latin typeface="Times New Roman" pitchFamily="18" charset="0"/>
                <a:cs typeface="Times New Roman" pitchFamily="18" charset="0"/>
              </a:rPr>
              <a:t> June, 2022</a:t>
            </a:r>
          </a:p>
          <a:p>
            <a:r>
              <a:rPr lang="en-US" sz="2400" dirty="0">
                <a:latin typeface="Times New Roman" pitchFamily="18" charset="0"/>
                <a:cs typeface="Times New Roman" pitchFamily="18" charset="0"/>
              </a:rPr>
              <a:t>      ASTU</a:t>
            </a:r>
          </a:p>
        </p:txBody>
      </p:sp>
      <p:sp>
        <p:nvSpPr>
          <p:cNvPr id="9" name="Title 1"/>
          <p:cNvSpPr txBox="1">
            <a:spLocks/>
          </p:cNvSpPr>
          <p:nvPr/>
        </p:nvSpPr>
        <p:spPr>
          <a:xfrm>
            <a:off x="0" y="10499"/>
            <a:ext cx="12192000" cy="388723"/>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  </a:t>
            </a:r>
            <a:endParaRPr lang="en-US" sz="1800" kern="0" dirty="0">
              <a:solidFill>
                <a:sysClr val="windowText" lastClr="000000"/>
              </a:solidFill>
              <a:latin typeface="Baskerville Old Face"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227" y="399223"/>
            <a:ext cx="1997547" cy="1997547"/>
          </a:xfrm>
          <a:prstGeom prst="rect">
            <a:avLst/>
          </a:prstGeom>
        </p:spPr>
      </p:pic>
    </p:spTree>
    <p:extLst>
      <p:ext uri="{BB962C8B-B14F-4D97-AF65-F5344CB8AC3E}">
        <p14:creationId xmlns:p14="http://schemas.microsoft.com/office/powerpoint/2010/main" val="466501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0891" y="815108"/>
            <a:ext cx="5031509" cy="5209310"/>
          </a:xfrm>
          <a:prstGeom prst="rect">
            <a:avLst/>
          </a:prstGeom>
          <a:noFill/>
          <a:ln w="9525">
            <a:noFill/>
            <a:miter lim="800000"/>
            <a:headEnd/>
            <a:tailEnd/>
          </a:ln>
          <a:effectLst/>
        </p:spPr>
        <p:txBody>
          <a:bodyPr/>
          <a:lstStyle/>
          <a:p>
            <a:pPr algn="just" eaLnBrk="1" hangingPunct="1">
              <a:spcBef>
                <a:spcPct val="20000"/>
              </a:spcBef>
              <a:buClr>
                <a:schemeClr val="bg2"/>
              </a:buClr>
              <a:buSzPct val="75000"/>
              <a:defRPr/>
            </a:pPr>
            <a:r>
              <a:rPr lang="en-US" sz="2800" b="1" kern="0" dirty="0">
                <a:solidFill>
                  <a:srgbClr val="002060"/>
                </a:solidFill>
                <a:latin typeface="Times New Roman" panose="02020603050405020304" pitchFamily="18" charset="0"/>
                <a:cs typeface="Times New Roman" panose="02020603050405020304" pitchFamily="18" charset="0"/>
              </a:rPr>
              <a:t>Heat</a:t>
            </a:r>
            <a:r>
              <a:rPr lang="en-US" sz="2800" kern="0" dirty="0">
                <a:latin typeface="Times New Roman" panose="02020603050405020304" pitchFamily="18" charset="0"/>
                <a:cs typeface="Times New Roman" panose="02020603050405020304" pitchFamily="18" charset="0"/>
              </a:rPr>
              <a:t> is a form of energy that can be transferred from one system to another as a result of temperature difference.</a:t>
            </a:r>
          </a:p>
          <a:p>
            <a:pPr marL="342900" indent="-342900" algn="just" eaLnBrk="1" hangingPunct="1">
              <a:spcBef>
                <a:spcPct val="20000"/>
              </a:spcBef>
              <a:buClr>
                <a:schemeClr val="bg2"/>
              </a:buClr>
              <a:buSzPct val="75000"/>
              <a:buFont typeface="Wingdings" pitchFamily="2" charset="2"/>
              <a:buChar char="n"/>
              <a:defRPr/>
            </a:pPr>
            <a:endParaRPr lang="en-US" sz="2800" kern="0" dirty="0">
              <a:latin typeface="Times New Roman" panose="02020603050405020304" pitchFamily="18" charset="0"/>
              <a:cs typeface="Times New Roman" panose="02020603050405020304" pitchFamily="18" charset="0"/>
            </a:endParaRPr>
          </a:p>
          <a:p>
            <a:pPr algn="just" eaLnBrk="1" hangingPunct="1">
              <a:spcBef>
                <a:spcPct val="20000"/>
              </a:spcBef>
              <a:buClr>
                <a:schemeClr val="bg2"/>
              </a:buClr>
              <a:buSzPct val="75000"/>
              <a:defRPr/>
            </a:pPr>
            <a:r>
              <a:rPr lang="en-US" sz="2800" b="1" kern="0" dirty="0">
                <a:solidFill>
                  <a:srgbClr val="002060"/>
                </a:solidFill>
                <a:latin typeface="Times New Roman" panose="02020603050405020304" pitchFamily="18" charset="0"/>
                <a:cs typeface="Times New Roman" panose="02020603050405020304" pitchFamily="18" charset="0"/>
              </a:rPr>
              <a:t>The science</a:t>
            </a:r>
            <a:r>
              <a:rPr lang="en-US" sz="2800" kern="0" dirty="0">
                <a:solidFill>
                  <a:srgbClr val="002060"/>
                </a:solidFill>
                <a:latin typeface="Times New Roman" panose="02020603050405020304" pitchFamily="18" charset="0"/>
                <a:cs typeface="Times New Roman" panose="02020603050405020304" pitchFamily="18" charset="0"/>
              </a:rPr>
              <a:t> </a:t>
            </a:r>
            <a:r>
              <a:rPr lang="en-US" sz="2800" kern="0" dirty="0">
                <a:latin typeface="Times New Roman" panose="02020603050405020304" pitchFamily="18" charset="0"/>
                <a:cs typeface="Times New Roman" panose="02020603050405020304" pitchFamily="18" charset="0"/>
              </a:rPr>
              <a:t>that deals with the determination of the rates of such energy transfer is </a:t>
            </a:r>
            <a:r>
              <a:rPr lang="en-US" sz="2800" b="1" kern="0" dirty="0">
                <a:solidFill>
                  <a:srgbClr val="002060"/>
                </a:solidFill>
                <a:latin typeface="Times New Roman" panose="02020603050405020304" pitchFamily="18" charset="0"/>
                <a:cs typeface="Times New Roman" panose="02020603050405020304" pitchFamily="18" charset="0"/>
              </a:rPr>
              <a:t>heat transfer</a:t>
            </a:r>
            <a:r>
              <a:rPr lang="en-US" sz="2800" kern="0" dirty="0">
                <a:solidFill>
                  <a:srgbClr val="002060"/>
                </a:solidFill>
                <a:latin typeface="Times New Roman" panose="02020603050405020304" pitchFamily="18" charset="0"/>
                <a:cs typeface="Times New Roman" panose="02020603050405020304" pitchFamily="18" charset="0"/>
              </a:rPr>
              <a:t>.</a:t>
            </a:r>
          </a:p>
          <a:p>
            <a:pPr marL="342900" indent="-342900" algn="just" eaLnBrk="1" hangingPunct="1">
              <a:spcBef>
                <a:spcPct val="20000"/>
              </a:spcBef>
              <a:buClr>
                <a:schemeClr val="bg2"/>
              </a:buClr>
              <a:buSzPct val="75000"/>
              <a:defRPr/>
            </a:pPr>
            <a:endParaRPr lang="en-US" sz="2800" kern="0" dirty="0">
              <a:latin typeface="Times New Roman" panose="02020603050405020304" pitchFamily="18" charset="0"/>
              <a:cs typeface="Times New Roman" panose="02020603050405020304" pitchFamily="18" charset="0"/>
            </a:endParaRPr>
          </a:p>
        </p:txBody>
      </p:sp>
      <p:pic>
        <p:nvPicPr>
          <p:cNvPr id="3" name="Picture Placeholder 2" descr="14_ChOpener.jpg"/>
          <p:cNvPicPr>
            <a:picLocks noChangeAspect="1"/>
          </p:cNvPicPr>
          <p:nvPr/>
        </p:nvPicPr>
        <p:blipFill>
          <a:blip r:embed="rId2" cstate="print">
            <a:extLst>
              <a:ext uri="{28A0092B-C50C-407E-A947-70E740481C1C}">
                <a14:useLocalDpi xmlns:a14="http://schemas.microsoft.com/office/drawing/2010/main" val="0"/>
              </a:ext>
            </a:extLst>
          </a:blip>
          <a:srcRect l="-26473" r="-26473"/>
          <a:stretch>
            <a:fillRect/>
          </a:stretch>
        </p:blipFill>
        <p:spPr>
          <a:xfrm>
            <a:off x="5232400" y="1118788"/>
            <a:ext cx="7505316" cy="4469266"/>
          </a:xfrm>
          <a:prstGeom prst="rect">
            <a:avLst/>
          </a:prstGeom>
          <a:effectLst>
            <a:softEdge rad="0"/>
          </a:effectLst>
        </p:spPr>
      </p:pic>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cs typeface="Times New Roman" panose="02020603050405020304" pitchFamily="18" charset="0"/>
              </a:rPr>
              <a:t>The Concept of Heat, Work and Internal Energy</a:t>
            </a:r>
            <a:r>
              <a:rPr lang="en-US" sz="1600" dirty="0">
                <a:latin typeface="Times New Roman" panose="02020603050405020304" pitchFamily="18" charset="0"/>
                <a:cs typeface="Times New Roman" panose="02020603050405020304"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10/49</a:t>
            </a:r>
          </a:p>
        </p:txBody>
      </p:sp>
      <p:sp>
        <p:nvSpPr>
          <p:cNvPr id="8"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cs typeface="Times New Roman" panose="02020603050405020304" pitchFamily="18" charset="0"/>
              </a:rPr>
              <a:t>The Concept of Heat, Work and Internal Energy</a:t>
            </a:r>
            <a:r>
              <a:rPr lang="en-US" sz="3200" dirty="0">
                <a:latin typeface="Times New Roman" panose="02020603050405020304" pitchFamily="18" charset="0"/>
                <a:cs typeface="Times New Roman" panose="02020603050405020304" pitchFamily="18" charset="0"/>
              </a:rPr>
              <a:t> </a:t>
            </a:r>
          </a:p>
          <a:p>
            <a:pPr algn="ctr">
              <a:lnSpc>
                <a:spcPct val="100000"/>
              </a:lnSpc>
              <a:spcBef>
                <a:spcPts val="0"/>
              </a:spcBef>
              <a:defRPr/>
            </a:pPr>
            <a:r>
              <a:rPr lang="en-US" sz="3200" kern="0" dirty="0">
                <a:solidFill>
                  <a:srgbClr val="000000"/>
                </a:solidFill>
                <a:latin typeface="Baskerville Old Face" pitchFamily="18" charset="0"/>
              </a:rPr>
              <a:t>  </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0" name="TextBox 9"/>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171674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3663" y="720922"/>
            <a:ext cx="11388437" cy="4411785"/>
          </a:xfrm>
          <a:prstGeom prst="rect">
            <a:avLst/>
          </a:prstGeom>
        </p:spPr>
        <p:txBody>
          <a:bodyPr wrap="square">
            <a:spAutoFit/>
          </a:bodyPr>
          <a:lstStyle/>
          <a:p>
            <a:pPr marL="342900" indent="-342900" algn="just">
              <a:lnSpc>
                <a:spcPct val="200000"/>
              </a:lnSpc>
              <a:buFont typeface="Wingdings" panose="05000000000000000000" pitchFamily="2" charset="2"/>
              <a:buChar char="v"/>
            </a:pPr>
            <a:r>
              <a:rPr lang="en-US" sz="2400" dirty="0">
                <a:solidFill>
                  <a:srgbClr val="000000"/>
                </a:solidFill>
                <a:latin typeface="Times New Roman" panose="02020603050405020304" pitchFamily="18" charset="0"/>
              </a:rPr>
              <a:t>Internal Energy, U, is defined as the energy associated with the random, disordered motion of the microscopic components-atoms and molecules. </a:t>
            </a:r>
          </a:p>
          <a:p>
            <a:pPr marL="342900" indent="-342900" algn="just">
              <a:lnSpc>
                <a:spcPct val="200000"/>
              </a:lnSpc>
              <a:buFont typeface="Wingdings" panose="05000000000000000000" pitchFamily="2" charset="2"/>
              <a:buChar char="v"/>
            </a:pPr>
            <a:r>
              <a:rPr lang="en-US" sz="2400" dirty="0">
                <a:solidFill>
                  <a:srgbClr val="000000"/>
                </a:solidFill>
                <a:latin typeface="Times New Roman" panose="02020603050405020304" pitchFamily="18" charset="0"/>
              </a:rPr>
              <a:t>Any bulk kinetic energy of the system due to its motion through space is not included in its internal energy. </a:t>
            </a:r>
          </a:p>
          <a:p>
            <a:pPr marL="342900" indent="-342900" algn="just">
              <a:lnSpc>
                <a:spcPct val="200000"/>
              </a:lnSpc>
              <a:buFont typeface="Wingdings" panose="05000000000000000000" pitchFamily="2" charset="2"/>
              <a:buChar char="v"/>
            </a:pPr>
            <a:r>
              <a:rPr lang="en-US" sz="2400" dirty="0">
                <a:solidFill>
                  <a:srgbClr val="000000"/>
                </a:solidFill>
                <a:latin typeface="Times New Roman" panose="02020603050405020304" pitchFamily="18" charset="0"/>
              </a:rPr>
              <a:t>Internal energy includes kinetic energy of translation, rotation, and vibration of molecules, </a:t>
            </a:r>
          </a:p>
        </p:txBody>
      </p:sp>
      <p:sp>
        <p:nvSpPr>
          <p:cNvPr id="5" name="Rectangle 4"/>
          <p:cNvSpPr/>
          <p:nvPr/>
        </p:nvSpPr>
        <p:spPr>
          <a:xfrm>
            <a:off x="512618" y="5213082"/>
            <a:ext cx="10695709" cy="461665"/>
          </a:xfrm>
          <a:prstGeom prst="rect">
            <a:avLst/>
          </a:prstGeom>
        </p:spPr>
        <p:txBody>
          <a:bodyPr wrap="square">
            <a:spAutoFit/>
          </a:bodyPr>
          <a:lstStyle/>
          <a:p>
            <a:r>
              <a:rPr lang="en-US" sz="2400" b="1" dirty="0">
                <a:solidFill>
                  <a:srgbClr val="000000"/>
                </a:solidFill>
                <a:latin typeface="Times New Roman" panose="02020603050405020304" pitchFamily="18" charset="0"/>
              </a:rPr>
              <a:t>NB.  </a:t>
            </a:r>
            <a:r>
              <a:rPr lang="en-US" sz="2400" dirty="0">
                <a:solidFill>
                  <a:srgbClr val="000000"/>
                </a:solidFill>
                <a:latin typeface="Times New Roman" panose="02020603050405020304" pitchFamily="18" charset="0"/>
              </a:rPr>
              <a:t>Internal energy changes can also occur in the absence of temperature changes</a:t>
            </a:r>
            <a:endParaRPr lang="en-US" sz="2400" dirty="0"/>
          </a:p>
        </p:txBody>
      </p:sp>
      <p:sp>
        <p:nvSpPr>
          <p:cNvPr id="6" name="TextBox 5"/>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cs typeface="Times New Roman" panose="02020603050405020304" pitchFamily="18" charset="0"/>
              </a:rPr>
              <a:t>The Concept of Heat, Work and Internal Energy</a:t>
            </a:r>
            <a:r>
              <a:rPr lang="en-US" sz="1600" dirty="0">
                <a:latin typeface="Times New Roman" panose="02020603050405020304" pitchFamily="18" charset="0"/>
                <a:cs typeface="Times New Roman" panose="02020603050405020304"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- 11</a:t>
            </a:r>
            <a:r>
              <a:rPr lang="en-US" kern="0" dirty="0">
                <a:solidFill>
                  <a:prstClr val="black"/>
                </a:solidFill>
                <a:latin typeface="Times New Roman" pitchFamily="18" charset="0"/>
                <a:cs typeface="Times New Roman" pitchFamily="18" charset="0"/>
              </a:rPr>
              <a:t>/49</a:t>
            </a:r>
          </a:p>
        </p:txBody>
      </p:sp>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cs typeface="Times New Roman" panose="02020603050405020304" pitchFamily="18" charset="0"/>
              </a:rPr>
              <a:t>The Concept of Heat, Work and Internal Energy</a:t>
            </a:r>
            <a:r>
              <a:rPr lang="en-US" sz="3200" dirty="0">
                <a:latin typeface="Times New Roman" panose="02020603050405020304" pitchFamily="18" charset="0"/>
                <a:cs typeface="Times New Roman" panose="02020603050405020304" pitchFamily="18" charset="0"/>
              </a:rPr>
              <a:t> </a:t>
            </a:r>
          </a:p>
          <a:p>
            <a:pPr algn="ctr">
              <a:lnSpc>
                <a:spcPct val="100000"/>
              </a:lnSpc>
              <a:spcBef>
                <a:spcPts val="0"/>
              </a:spcBef>
              <a:defRPr/>
            </a:pPr>
            <a:r>
              <a:rPr lang="en-US" sz="3200" kern="0" dirty="0">
                <a:solidFill>
                  <a:srgbClr val="000000"/>
                </a:solidFill>
                <a:latin typeface="Baskerville Old Face" pitchFamily="18" charset="0"/>
              </a:rPr>
              <a:t>  </a:t>
            </a:r>
            <a:endParaRPr lang="en-US" sz="1800" kern="0" dirty="0">
              <a:solidFill>
                <a:sysClr val="windowText" lastClr="000000"/>
              </a:solidFill>
              <a:latin typeface="Baskerville Old Face" pitchFamily="18" charset="0"/>
            </a:endParaRPr>
          </a:p>
        </p:txBody>
      </p:sp>
      <p:sp>
        <p:nvSpPr>
          <p:cNvPr id="10" name="TextBox 9"/>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503789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lang="en-US" b="1" dirty="0">
                <a:solidFill>
                  <a:srgbClr val="000000"/>
                </a:solidFill>
                <a:latin typeface="Times New Roman" panose="02020603050405020304" pitchFamily="18" charset="0"/>
                <a:cs typeface="Times New Roman" panose="02020603050405020304" pitchFamily="18" charset="0"/>
              </a:rPr>
              <a:t>The Concept of Heat, Work and Internal Energy</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- 1</a:t>
            </a:r>
            <a:r>
              <a:rPr lang="en-US" kern="0" noProof="0" dirty="0">
                <a:solidFill>
                  <a:prstClr val="black"/>
                </a:solidFill>
                <a:latin typeface="Times New Roman" pitchFamily="18" charset="0"/>
                <a:cs typeface="Times New Roman" pitchFamily="18" charset="0"/>
              </a:rPr>
              <a:t>2</a:t>
            </a:r>
            <a:r>
              <a:rPr lang="en-US" kern="0" dirty="0">
                <a:solidFill>
                  <a:prstClr val="black"/>
                </a:solidFill>
                <a:latin typeface="Times New Roman" pitchFamily="18" charset="0"/>
                <a:cs typeface="Times New Roman" pitchFamily="18" charset="0"/>
              </a:rPr>
              <a:t>/49</a:t>
            </a:r>
          </a:p>
        </p:txBody>
      </p:sp>
      <p:sp>
        <p:nvSpPr>
          <p:cNvPr id="6" name="Rectangle 5"/>
          <p:cNvSpPr/>
          <p:nvPr/>
        </p:nvSpPr>
        <p:spPr>
          <a:xfrm>
            <a:off x="435114" y="930176"/>
            <a:ext cx="9009739"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Matter is made up of moving particles (molecules, atoms, and ions).   </a:t>
            </a:r>
          </a:p>
        </p:txBody>
      </p:sp>
      <p:sp>
        <p:nvSpPr>
          <p:cNvPr id="7" name="Rectangle 23"/>
          <p:cNvSpPr>
            <a:spLocks noChangeArrowheads="1"/>
          </p:cNvSpPr>
          <p:nvPr/>
        </p:nvSpPr>
        <p:spPr bwMode="auto">
          <a:xfrm>
            <a:off x="435114" y="1647200"/>
            <a:ext cx="8764289" cy="461665"/>
          </a:xfrm>
          <a:prstGeom prst="rect">
            <a:avLst/>
          </a:prstGeom>
          <a:solidFill>
            <a:schemeClr val="accent2">
              <a:lumMod val="20000"/>
              <a:lumOff val="80000"/>
            </a:schemeClr>
          </a:solidFill>
          <a:ln>
            <a:noFill/>
          </a:ln>
          <a:effectLst/>
        </p:spPr>
        <p:txBody>
          <a:bodyPr wrap="square" anchor="ctr">
            <a:spAutoFit/>
          </a:bodyPr>
          <a:lstStyle>
            <a:lvl1pPr marL="457200" indent="-457200">
              <a:tabLst>
                <a:tab pos="2400300" algn="l"/>
              </a:tabLst>
              <a:defRPr>
                <a:solidFill>
                  <a:schemeClr val="tx1"/>
                </a:solidFill>
                <a:latin typeface="Arial" panose="020B0604020202020204" pitchFamily="34" charset="0"/>
              </a:defRPr>
            </a:lvl1pPr>
            <a:lvl2pPr marL="914400" indent="-457200">
              <a:tabLst>
                <a:tab pos="2400300" algn="l"/>
              </a:tabLst>
              <a:defRPr>
                <a:solidFill>
                  <a:schemeClr val="tx1"/>
                </a:solidFill>
                <a:latin typeface="Arial" panose="020B0604020202020204" pitchFamily="34" charset="0"/>
              </a:defRPr>
            </a:lvl2pPr>
            <a:lvl3pPr marL="1371600" indent="-457200">
              <a:tabLst>
                <a:tab pos="2400300" algn="l"/>
              </a:tabLst>
              <a:defRPr>
                <a:solidFill>
                  <a:schemeClr val="tx1"/>
                </a:solidFill>
                <a:latin typeface="Arial" panose="020B0604020202020204" pitchFamily="34" charset="0"/>
              </a:defRPr>
            </a:lvl3pPr>
            <a:lvl4pPr marL="1828800" indent="-457200">
              <a:tabLst>
                <a:tab pos="2400300" algn="l"/>
              </a:tabLst>
              <a:defRPr>
                <a:solidFill>
                  <a:schemeClr val="tx1"/>
                </a:solidFill>
                <a:latin typeface="Arial" panose="020B0604020202020204" pitchFamily="34" charset="0"/>
              </a:defRPr>
            </a:lvl4pPr>
            <a:lvl5pPr marL="2286000" indent="-457200">
              <a:tabLst>
                <a:tab pos="2400300" algn="l"/>
              </a:tabLst>
              <a:defRPr>
                <a:solidFill>
                  <a:schemeClr val="tx1"/>
                </a:solidFill>
                <a:latin typeface="Arial" panose="020B0604020202020204" pitchFamily="34" charset="0"/>
              </a:defRPr>
            </a:lvl5pPr>
            <a:lvl6pPr marL="2743200" indent="-457200" eaLnBrk="0" fontAlgn="base" hangingPunct="0">
              <a:spcBef>
                <a:spcPct val="0"/>
              </a:spcBef>
              <a:spcAft>
                <a:spcPct val="0"/>
              </a:spcAft>
              <a:tabLst>
                <a:tab pos="2400300" algn="l"/>
              </a:tabLst>
              <a:defRPr>
                <a:solidFill>
                  <a:schemeClr val="tx1"/>
                </a:solidFill>
                <a:latin typeface="Arial" panose="020B0604020202020204" pitchFamily="34" charset="0"/>
              </a:defRPr>
            </a:lvl6pPr>
            <a:lvl7pPr marL="3200400" indent="-457200" eaLnBrk="0" fontAlgn="base" hangingPunct="0">
              <a:spcBef>
                <a:spcPct val="0"/>
              </a:spcBef>
              <a:spcAft>
                <a:spcPct val="0"/>
              </a:spcAft>
              <a:tabLst>
                <a:tab pos="2400300" algn="l"/>
              </a:tabLst>
              <a:defRPr>
                <a:solidFill>
                  <a:schemeClr val="tx1"/>
                </a:solidFill>
                <a:latin typeface="Arial" panose="020B0604020202020204" pitchFamily="34" charset="0"/>
              </a:defRPr>
            </a:lvl7pPr>
            <a:lvl8pPr marL="3657600" indent="-457200" eaLnBrk="0" fontAlgn="base" hangingPunct="0">
              <a:spcBef>
                <a:spcPct val="0"/>
              </a:spcBef>
              <a:spcAft>
                <a:spcPct val="0"/>
              </a:spcAft>
              <a:tabLst>
                <a:tab pos="2400300" algn="l"/>
              </a:tabLst>
              <a:defRPr>
                <a:solidFill>
                  <a:schemeClr val="tx1"/>
                </a:solidFill>
                <a:latin typeface="Arial" panose="020B0604020202020204" pitchFamily="34" charset="0"/>
              </a:defRPr>
            </a:lvl8pPr>
            <a:lvl9pPr marL="4114800" indent="-457200"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altLang="en-US" sz="2400" dirty="0">
                <a:solidFill>
                  <a:srgbClr val="0070C0"/>
                </a:solidFill>
                <a:latin typeface="Times New Roman" panose="02020603050405020304" pitchFamily="18" charset="0"/>
                <a:cs typeface="Times New Roman" panose="02020603050405020304" pitchFamily="18" charset="0"/>
              </a:rPr>
              <a:t>Heat is the flow of energy from hotter region to the cooler region.</a:t>
            </a:r>
          </a:p>
        </p:txBody>
      </p:sp>
      <p:sp>
        <p:nvSpPr>
          <p:cNvPr id="8" name="TextBox 7"/>
          <p:cNvSpPr txBox="1"/>
          <p:nvPr/>
        </p:nvSpPr>
        <p:spPr>
          <a:xfrm>
            <a:off x="415338" y="3365398"/>
            <a:ext cx="7330935" cy="461665"/>
          </a:xfrm>
          <a:prstGeom prst="rect">
            <a:avLst/>
          </a:prstGeom>
          <a:solidFill>
            <a:schemeClr val="accent4">
              <a:lumMod val="40000"/>
              <a:lumOff val="60000"/>
            </a:schemeClr>
          </a:solidFill>
        </p:spPr>
        <p:txBody>
          <a:bodyPr wrap="square" rtlCol="0">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the substance heat up, two things could happen; </a:t>
            </a:r>
          </a:p>
        </p:txBody>
      </p:sp>
      <mc:AlternateContent xmlns:mc="http://schemas.openxmlformats.org/markup-compatibility/2006" xmlns:a14="http://schemas.microsoft.com/office/drawing/2010/main">
        <mc:Choice Requires="a14">
          <p:sp>
            <p:nvSpPr>
              <p:cNvPr id="9" name="Rectangle 8"/>
              <p:cNvSpPr/>
              <p:nvPr/>
            </p:nvSpPr>
            <p:spPr>
              <a:xfrm>
                <a:off x="2602331" y="2483638"/>
                <a:ext cx="4085850"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𝑄</m:t>
                      </m:r>
                      <m:r>
                        <a:rPr lang="en-US" altLang="en-US" sz="2400" b="0" i="1" smtClean="0">
                          <a:solidFill>
                            <a:srgbClr val="0000FF"/>
                          </a:solidFill>
                          <a:latin typeface="Cambria Math" panose="02040503050406030204" pitchFamily="18" charset="0"/>
                          <a:cs typeface="Times New Roman" panose="02020603050405020304" pitchFamily="18" charset="0"/>
                        </a:rPr>
                        <m:t>=</m:t>
                      </m:r>
                      <m:r>
                        <m:rPr>
                          <m:sty m:val="p"/>
                        </m:rPr>
                        <a:rPr lang="el-GR" altLang="en-US" sz="2400" b="0" i="1" smtClean="0">
                          <a:solidFill>
                            <a:srgbClr val="0000FF"/>
                          </a:solidFill>
                          <a:latin typeface="Cambria Math" panose="02040503050406030204" pitchFamily="18" charset="0"/>
                          <a:cs typeface="Times New Roman" panose="02020603050405020304" pitchFamily="18" charset="0"/>
                        </a:rPr>
                        <m:t>Σ</m:t>
                      </m:r>
                      <m:sSub>
                        <m:sSubPr>
                          <m:ctrlPr>
                            <a:rPr lang="el-GR" altLang="en-US" sz="2400" b="0" i="1" smtClean="0">
                              <a:solidFill>
                                <a:srgbClr val="0000FF"/>
                              </a:solidFill>
                              <a:latin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cs typeface="Times New Roman" panose="02020603050405020304" pitchFamily="18" charset="0"/>
                            </a:rPr>
                            <m:t>𝐸</m:t>
                          </m:r>
                        </m:e>
                        <m:sub>
                          <m:r>
                            <a:rPr lang="en-US" altLang="en-US" sz="2400" b="0" i="1" smtClean="0">
                              <a:solidFill>
                                <a:srgbClr val="0000FF"/>
                              </a:solidFill>
                              <a:latin typeface="Cambria Math" panose="02040503050406030204" pitchFamily="18" charset="0"/>
                              <a:cs typeface="Times New Roman" panose="02020603050405020304" pitchFamily="18" charset="0"/>
                            </a:rPr>
                            <m:t>𝑘</m:t>
                          </m:r>
                        </m:sub>
                      </m:sSub>
                      <m:r>
                        <a:rPr lang="en-US" altLang="en-US" sz="2400" b="0" i="1" smtClean="0">
                          <a:solidFill>
                            <a:srgbClr val="0000FF"/>
                          </a:solidFill>
                          <a:latin typeface="Cambria Math" panose="02040503050406030204" pitchFamily="18" charset="0"/>
                          <a:cs typeface="Times New Roman" panose="02020603050405020304" pitchFamily="18" charset="0"/>
                        </a:rPr>
                        <m:t>+</m:t>
                      </m:r>
                      <m:r>
                        <m:rPr>
                          <m:sty m:val="p"/>
                        </m:rPr>
                        <a:rPr lang="el-GR" altLang="en-US" sz="2400" b="0" i="1" smtClean="0">
                          <a:solidFill>
                            <a:srgbClr val="0000FF"/>
                          </a:solidFill>
                          <a:latin typeface="Cambria Math" panose="02040503050406030204" pitchFamily="18" charset="0"/>
                          <a:cs typeface="Times New Roman" panose="02020603050405020304" pitchFamily="18" charset="0"/>
                        </a:rPr>
                        <m:t>Σ</m:t>
                      </m:r>
                      <m:r>
                        <a:rPr lang="en-US" altLang="en-US" sz="2400" b="0" i="1" smtClean="0">
                          <a:solidFill>
                            <a:srgbClr val="0000FF"/>
                          </a:solidFill>
                          <a:latin typeface="Cambria Math" panose="02040503050406030204" pitchFamily="18" charset="0"/>
                          <a:cs typeface="Times New Roman" panose="02020603050405020304" pitchFamily="18" charset="0"/>
                        </a:rPr>
                        <m:t>𝑈</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602331" y="2483638"/>
                <a:ext cx="4085850" cy="461665"/>
              </a:xfrm>
              <a:prstGeom prst="rect">
                <a:avLst/>
              </a:prstGeom>
              <a:blipFill>
                <a:blip r:embed="rId2"/>
                <a:stretch>
                  <a:fillRect b="-14474"/>
                </a:stretch>
              </a:blipFill>
            </p:spPr>
            <p:txBody>
              <a:bodyPr/>
              <a:lstStyle/>
              <a:p>
                <a:r>
                  <a:rPr lang="en-US">
                    <a:noFill/>
                  </a:rPr>
                  <a:t> </a:t>
                </a:r>
              </a:p>
            </p:txBody>
          </p:sp>
        </mc:Fallback>
      </mc:AlternateContent>
      <p:sp>
        <p:nvSpPr>
          <p:cNvPr id="10" name="TextBox 9"/>
          <p:cNvSpPr txBox="1"/>
          <p:nvPr/>
        </p:nvSpPr>
        <p:spPr>
          <a:xfrm>
            <a:off x="424845" y="4361941"/>
            <a:ext cx="10904773" cy="1200329"/>
          </a:xfrm>
          <a:prstGeom prst="rect">
            <a:avLst/>
          </a:prstGeom>
          <a:solidFill>
            <a:schemeClr val="accent5">
              <a:lumMod val="20000"/>
              <a:lumOff val="80000"/>
            </a:schemeClr>
          </a:solid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particles of the substance gain kinetic energy and so move more rapidly.</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bonds between the particles in the substance are broken and the potential energy of the substances increases. When this happens, the substances changes state.   </a:t>
            </a:r>
          </a:p>
        </p:txBody>
      </p:sp>
      <p:sp>
        <p:nvSpPr>
          <p:cNvPr id="12"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 Concept of Heat(Cont’d)   </a:t>
            </a:r>
            <a:endParaRPr lang="en-US" sz="1800" kern="0" dirty="0">
              <a:solidFill>
                <a:sysClr val="windowText" lastClr="000000"/>
              </a:solidFill>
              <a:latin typeface="Baskerville Old Face" pitchFamily="18" charset="0"/>
            </a:endParaRPr>
          </a:p>
        </p:txBody>
      </p:sp>
      <p:sp>
        <p:nvSpPr>
          <p:cNvPr id="13" name="TextBox 12"/>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4" name="TextBox 13"/>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629170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lang="en-US" b="1" dirty="0">
                <a:solidFill>
                  <a:srgbClr val="000000"/>
                </a:solidFill>
                <a:latin typeface="Times New Roman" panose="02020603050405020304" pitchFamily="18" charset="0"/>
                <a:cs typeface="Times New Roman" panose="02020603050405020304" pitchFamily="18" charset="0"/>
              </a:rPr>
              <a:t>The Concept of Heat, Work and Internal Energy</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- 13</a:t>
            </a:r>
            <a:r>
              <a:rPr lang="en-US" kern="0" dirty="0">
                <a:solidFill>
                  <a:prstClr val="black"/>
                </a:solidFill>
                <a:latin typeface="Times New Roman" pitchFamily="18" charset="0"/>
                <a:cs typeface="Times New Roman" pitchFamily="18" charset="0"/>
              </a:rPr>
              <a:t>/49</a:t>
            </a:r>
          </a:p>
        </p:txBody>
      </p:sp>
      <p:sp>
        <p:nvSpPr>
          <p:cNvPr id="10" name="Rectangle 9"/>
          <p:cNvSpPr/>
          <p:nvPr/>
        </p:nvSpPr>
        <p:spPr>
          <a:xfrm>
            <a:off x="274319" y="869798"/>
            <a:ext cx="11311353" cy="1200329"/>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Temperature is a measure of hotness and coldness of a substance. The temperature of a substance is a measurement of the average kinetic energy of the particles within the substance.  </a:t>
            </a:r>
          </a:p>
        </p:txBody>
      </p:sp>
      <mc:AlternateContent xmlns:mc="http://schemas.openxmlformats.org/markup-compatibility/2006" xmlns:a14="http://schemas.microsoft.com/office/drawing/2010/main">
        <mc:Choice Requires="a14">
          <p:sp>
            <p:nvSpPr>
              <p:cNvPr id="11" name="TextBox 10"/>
              <p:cNvSpPr txBox="1"/>
              <p:nvPr/>
            </p:nvSpPr>
            <p:spPr>
              <a:xfrm>
                <a:off x="413830" y="3848241"/>
                <a:ext cx="11171842" cy="1200329"/>
              </a:xfrm>
              <a:prstGeom prst="rect">
                <a:avLst/>
              </a:prstGeom>
              <a:solidFill>
                <a:schemeClr val="accent4">
                  <a:lumMod val="40000"/>
                  <a:lumOff val="60000"/>
                </a:schemeClr>
              </a:solidFill>
            </p:spPr>
            <p:txBody>
              <a:bodyPr wrap="square" rtlCol="0">
                <a:spAutoFit/>
              </a:bodyPr>
              <a:lstStyle/>
              <a:p>
                <a:pPr marL="285750" indent="-285750">
                  <a:buFont typeface="Wingdings" panose="05000000000000000000" pitchFamily="2" charset="2"/>
                  <a:buChar char="Ø"/>
                </a:pPr>
                <a:r>
                  <a:rPr lang="en-US" dirty="0"/>
                  <a:t> </a:t>
                </a:r>
                <a:r>
                  <a:rPr lang="en-US" sz="2400" dirty="0">
                    <a:latin typeface="Times New Roman" panose="02020603050405020304" pitchFamily="18" charset="0"/>
                    <a:cs typeface="Times New Roman" panose="02020603050405020304" pitchFamily="18" charset="0"/>
                  </a:rPr>
                  <a:t>As a substance absorbs heat energy, the particles vibrate more (in a soild) or move faster (in a liquid or gas) as the heat energy is converted into  the kinetic energy of the particles as the temperature rises</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413830" y="3848241"/>
                <a:ext cx="11171842" cy="1200329"/>
              </a:xfrm>
              <a:prstGeom prst="rect">
                <a:avLst/>
              </a:prstGeom>
              <a:blipFill>
                <a:blip r:embed="rId2"/>
                <a:stretch>
                  <a:fillRect l="-38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640321" y="2316906"/>
                <a:ext cx="1940211" cy="369332"/>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𝑘</m:t>
                          </m:r>
                        </m:sub>
                      </m:sSub>
                      <m:r>
                        <a:rPr lang="en-US" b="0" i="1" smtClean="0">
                          <a:latin typeface="Cambria Math" panose="02040503050406030204" pitchFamily="18" charset="0"/>
                        </a:rPr>
                        <m:t>−273.15</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640321" y="2316906"/>
                <a:ext cx="194021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640321" y="2885558"/>
                <a:ext cx="1678152" cy="612796"/>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𝐹</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5</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+32</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640321" y="2885558"/>
                <a:ext cx="1678152" cy="612796"/>
              </a:xfrm>
              <a:prstGeom prst="rect">
                <a:avLst/>
              </a:prstGeom>
              <a:blipFill>
                <a:blip r:embed="rId4"/>
                <a:stretch>
                  <a:fillRect/>
                </a:stretch>
              </a:blipFill>
            </p:spPr>
            <p:txBody>
              <a:bodyPr/>
              <a:lstStyle/>
              <a:p>
                <a:r>
                  <a:rPr lang="en-US">
                    <a:noFill/>
                  </a:rPr>
                  <a:t> </a:t>
                </a:r>
              </a:p>
            </p:txBody>
          </p:sp>
        </mc:Fallback>
      </mc:AlternateContent>
      <p:sp>
        <p:nvSpPr>
          <p:cNvPr id="15"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 Concept of Heat(Cont’d)   </a:t>
            </a:r>
            <a:endParaRPr lang="en-US" sz="1800" kern="0" dirty="0">
              <a:solidFill>
                <a:sysClr val="windowText" lastClr="000000"/>
              </a:solidFill>
              <a:latin typeface="Baskerville Old Face" pitchFamily="18" charset="0"/>
            </a:endParaRPr>
          </a:p>
        </p:txBody>
      </p:sp>
      <p:sp>
        <p:nvSpPr>
          <p:cNvPr id="16" name="TextBox 15"/>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7" name="TextBox 16"/>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421408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a:t>
            </a:r>
            <a:endParaRPr lang="en-US" sz="1800" kern="0" dirty="0">
              <a:solidFill>
                <a:sysClr val="windowText" lastClr="000000"/>
              </a:solidFill>
              <a:latin typeface="Baskerville Old Face" pitchFamily="18" charset="0"/>
            </a:endParaRPr>
          </a:p>
        </p:txBody>
      </p:sp>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Specific</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Heat and Latent Heat</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- 1</a:t>
            </a:r>
            <a:r>
              <a:rPr lang="en-US" kern="0" dirty="0">
                <a:solidFill>
                  <a:prstClr val="black"/>
                </a:solidFill>
                <a:latin typeface="Times New Roman" pitchFamily="18" charset="0"/>
                <a:cs typeface="Times New Roman" pitchFamily="18" charset="0"/>
              </a:rPr>
              <a:t>4/49</a:t>
            </a:r>
          </a:p>
        </p:txBody>
      </p:sp>
      <mc:AlternateContent xmlns:mc="http://schemas.openxmlformats.org/markup-compatibility/2006" xmlns:a14="http://schemas.microsoft.com/office/drawing/2010/main">
        <mc:Choice Requires="a14">
          <p:sp>
            <p:nvSpPr>
              <p:cNvPr id="6" name="Rectangle 5"/>
              <p:cNvSpPr/>
              <p:nvPr/>
            </p:nvSpPr>
            <p:spPr>
              <a:xfrm>
                <a:off x="343267" y="972038"/>
                <a:ext cx="10851602" cy="830997"/>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calorie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𝑐𝑎𝑙</m:t>
                    </m:r>
                  </m:oMath>
                </a14:m>
                <a:r>
                  <a:rPr lang="en-US" sz="2400" dirty="0">
                    <a:latin typeface="Times New Roman" panose="02020603050405020304" pitchFamily="18" charset="0"/>
                    <a:cs typeface="Times New Roman" panose="02020603050405020304" pitchFamily="18" charset="0"/>
                  </a:rPr>
                  <a:t>) is defined as the energy necessary to raise the temperature of 1 g of water by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oMath>
                </a14:m>
                <a:r>
                  <a:rPr lang="en-US" altLang="en-US" sz="2400" dirty="0">
                    <a:solidFill>
                      <a:srgbClr val="0000FF"/>
                    </a:solidFill>
                    <a:latin typeface="Times New Roman" panose="02020603050405020304" pitchFamily="18" charset="0"/>
                    <a:cs typeface="Times New Roman" panose="02020603050405020304" pitchFamily="18"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343267" y="972038"/>
                <a:ext cx="10851602" cy="830997"/>
              </a:xfrm>
              <a:prstGeom prst="rect">
                <a:avLst/>
              </a:prstGeom>
              <a:blipFill>
                <a:blip r:embed="rId2"/>
                <a:stretch>
                  <a:fillRect l="-730"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23"/>
              <p:cNvSpPr>
                <a:spLocks noChangeArrowheads="1"/>
              </p:cNvSpPr>
              <p:nvPr/>
            </p:nvSpPr>
            <p:spPr bwMode="auto">
              <a:xfrm>
                <a:off x="2499172" y="1897150"/>
                <a:ext cx="3269896" cy="461665"/>
              </a:xfrm>
              <a:prstGeom prst="rect">
                <a:avLst/>
              </a:prstGeom>
              <a:solidFill>
                <a:schemeClr val="accent2">
                  <a:lumMod val="20000"/>
                  <a:lumOff val="80000"/>
                </a:schemeClr>
              </a:solidFill>
              <a:ln>
                <a:noFill/>
              </a:ln>
              <a:effectLst/>
            </p:spPr>
            <p:txBody>
              <a:bodyPr wrap="square" anchor="ctr">
                <a:spAutoFit/>
              </a:bodyPr>
              <a:lstStyle>
                <a:lvl1pPr marL="457200" indent="-457200">
                  <a:tabLst>
                    <a:tab pos="2400300" algn="l"/>
                  </a:tabLst>
                  <a:defRPr>
                    <a:solidFill>
                      <a:schemeClr val="tx1"/>
                    </a:solidFill>
                    <a:latin typeface="Arial" panose="020B0604020202020204" pitchFamily="34" charset="0"/>
                  </a:defRPr>
                </a:lvl1pPr>
                <a:lvl2pPr marL="914400" indent="-457200">
                  <a:tabLst>
                    <a:tab pos="2400300" algn="l"/>
                  </a:tabLst>
                  <a:defRPr>
                    <a:solidFill>
                      <a:schemeClr val="tx1"/>
                    </a:solidFill>
                    <a:latin typeface="Arial" panose="020B0604020202020204" pitchFamily="34" charset="0"/>
                  </a:defRPr>
                </a:lvl2pPr>
                <a:lvl3pPr marL="1371600" indent="-457200">
                  <a:tabLst>
                    <a:tab pos="2400300" algn="l"/>
                  </a:tabLst>
                  <a:defRPr>
                    <a:solidFill>
                      <a:schemeClr val="tx1"/>
                    </a:solidFill>
                    <a:latin typeface="Arial" panose="020B0604020202020204" pitchFamily="34" charset="0"/>
                  </a:defRPr>
                </a:lvl3pPr>
                <a:lvl4pPr marL="1828800" indent="-457200">
                  <a:tabLst>
                    <a:tab pos="2400300" algn="l"/>
                  </a:tabLst>
                  <a:defRPr>
                    <a:solidFill>
                      <a:schemeClr val="tx1"/>
                    </a:solidFill>
                    <a:latin typeface="Arial" panose="020B0604020202020204" pitchFamily="34" charset="0"/>
                  </a:defRPr>
                </a:lvl4pPr>
                <a:lvl5pPr marL="2286000" indent="-457200">
                  <a:tabLst>
                    <a:tab pos="2400300" algn="l"/>
                  </a:tabLst>
                  <a:defRPr>
                    <a:solidFill>
                      <a:schemeClr val="tx1"/>
                    </a:solidFill>
                    <a:latin typeface="Arial" panose="020B0604020202020204" pitchFamily="34" charset="0"/>
                  </a:defRPr>
                </a:lvl5pPr>
                <a:lvl6pPr marL="2743200" indent="-457200" eaLnBrk="0" fontAlgn="base" hangingPunct="0">
                  <a:spcBef>
                    <a:spcPct val="0"/>
                  </a:spcBef>
                  <a:spcAft>
                    <a:spcPct val="0"/>
                  </a:spcAft>
                  <a:tabLst>
                    <a:tab pos="2400300" algn="l"/>
                  </a:tabLst>
                  <a:defRPr>
                    <a:solidFill>
                      <a:schemeClr val="tx1"/>
                    </a:solidFill>
                    <a:latin typeface="Arial" panose="020B0604020202020204" pitchFamily="34" charset="0"/>
                  </a:defRPr>
                </a:lvl6pPr>
                <a:lvl7pPr marL="3200400" indent="-457200" eaLnBrk="0" fontAlgn="base" hangingPunct="0">
                  <a:spcBef>
                    <a:spcPct val="0"/>
                  </a:spcBef>
                  <a:spcAft>
                    <a:spcPct val="0"/>
                  </a:spcAft>
                  <a:tabLst>
                    <a:tab pos="2400300" algn="l"/>
                  </a:tabLst>
                  <a:defRPr>
                    <a:solidFill>
                      <a:schemeClr val="tx1"/>
                    </a:solidFill>
                    <a:latin typeface="Arial" panose="020B0604020202020204" pitchFamily="34" charset="0"/>
                  </a:defRPr>
                </a:lvl7pPr>
                <a:lvl8pPr marL="3657600" indent="-457200" eaLnBrk="0" fontAlgn="base" hangingPunct="0">
                  <a:spcBef>
                    <a:spcPct val="0"/>
                  </a:spcBef>
                  <a:spcAft>
                    <a:spcPct val="0"/>
                  </a:spcAft>
                  <a:tabLst>
                    <a:tab pos="2400300" algn="l"/>
                  </a:tabLst>
                  <a:defRPr>
                    <a:solidFill>
                      <a:schemeClr val="tx1"/>
                    </a:solidFill>
                    <a:latin typeface="Arial" panose="020B0604020202020204" pitchFamily="34" charset="0"/>
                  </a:defRPr>
                </a:lvl8pPr>
                <a:lvl9pPr marL="4114800" indent="-457200"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0" indent="0"/>
                <a14:m>
                  <m:oMathPara xmlns:m="http://schemas.openxmlformats.org/officeDocument/2006/math">
                    <m:oMathParaPr>
                      <m:jc m:val="centerGroup"/>
                    </m:oMathParaPr>
                    <m:oMath xmlns:m="http://schemas.openxmlformats.org/officeDocument/2006/math">
                      <m:r>
                        <a:rPr lang="en-US" altLang="en-US" sz="2400" b="0" i="1" smtClean="0">
                          <a:solidFill>
                            <a:srgbClr val="FF0000"/>
                          </a:solidFill>
                          <a:latin typeface="Cambria Math" panose="02040503050406030204" pitchFamily="18" charset="0"/>
                          <a:cs typeface="Times New Roman" panose="02020603050405020304" pitchFamily="18" charset="0"/>
                        </a:rPr>
                        <m:t>1 </m:t>
                      </m:r>
                      <m:r>
                        <a:rPr lang="en-US" altLang="en-US" sz="2400" b="0" i="1" smtClean="0">
                          <a:solidFill>
                            <a:srgbClr val="FF0000"/>
                          </a:solidFill>
                          <a:latin typeface="Cambria Math" panose="02040503050406030204" pitchFamily="18" charset="0"/>
                          <a:cs typeface="Times New Roman" panose="02020603050405020304" pitchFamily="18" charset="0"/>
                        </a:rPr>
                        <m:t>𝑐𝑎𝑙</m:t>
                      </m:r>
                      <m:r>
                        <a:rPr lang="en-US" altLang="en-US" sz="2400" b="0" i="1" smtClean="0">
                          <a:solidFill>
                            <a:srgbClr val="FF0000"/>
                          </a:solidFill>
                          <a:latin typeface="Cambria Math" panose="02040503050406030204" pitchFamily="18" charset="0"/>
                          <a:cs typeface="Times New Roman" panose="02020603050405020304" pitchFamily="18" charset="0"/>
                        </a:rPr>
                        <m:t>=4.186 </m:t>
                      </m:r>
                      <m:r>
                        <a:rPr lang="en-US" altLang="en-US" sz="2400" b="0" i="1" smtClean="0">
                          <a:solidFill>
                            <a:srgbClr val="FF0000"/>
                          </a:solidFill>
                          <a:latin typeface="Cambria Math" panose="02040503050406030204" pitchFamily="18" charset="0"/>
                          <a:cs typeface="Times New Roman" panose="02020603050405020304" pitchFamily="18" charset="0"/>
                        </a:rPr>
                        <m:t>𝐽</m:t>
                      </m:r>
                    </m:oMath>
                  </m:oMathPara>
                </a14:m>
                <a:endParaRPr lang="en-US" altLang="en-US" sz="2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 name="Rectangle 23"/>
              <p:cNvSpPr>
                <a:spLocks noRot="1" noChangeAspect="1" noMove="1" noResize="1" noEditPoints="1" noAdjustHandles="1" noChangeArrowheads="1" noChangeShapeType="1" noTextEdit="1"/>
              </p:cNvSpPr>
              <p:nvPr/>
            </p:nvSpPr>
            <p:spPr bwMode="auto">
              <a:xfrm>
                <a:off x="2499172" y="1897150"/>
                <a:ext cx="3269896" cy="461665"/>
              </a:xfrm>
              <a:prstGeom prst="rect">
                <a:avLst/>
              </a:prstGeom>
              <a:blipFill>
                <a:blip r:embed="rId3"/>
                <a:stretch>
                  <a:fillRect b="-14474"/>
                </a:stretch>
              </a:blipFill>
              <a:ln>
                <a:noFill/>
              </a:ln>
              <a:effectLst/>
            </p:spPr>
            <p:txBody>
              <a:bodyPr/>
              <a:lstStyle/>
              <a:p>
                <a:r>
                  <a:rPr lang="en-US">
                    <a:noFill/>
                  </a:rPr>
                  <a:t> </a:t>
                </a:r>
              </a:p>
            </p:txBody>
          </p:sp>
        </mc:Fallback>
      </mc:AlternateContent>
      <p:sp>
        <p:nvSpPr>
          <p:cNvPr id="8" name="TextBox 7"/>
          <p:cNvSpPr txBox="1"/>
          <p:nvPr/>
        </p:nvSpPr>
        <p:spPr>
          <a:xfrm>
            <a:off x="774919" y="2754561"/>
            <a:ext cx="8950729" cy="461665"/>
          </a:xfrm>
          <a:prstGeom prst="rect">
            <a:avLst/>
          </a:prstGeom>
          <a:solidFill>
            <a:schemeClr val="accent4">
              <a:lumMod val="40000"/>
              <a:lumOff val="60000"/>
            </a:schemeClr>
          </a:solidFill>
        </p:spPr>
        <p:txBody>
          <a:bodyPr wrap="square" rtlCol="0">
            <a:spAutoFit/>
          </a:bodyPr>
          <a:lstStyle/>
          <a:p>
            <a:pPr marL="285750" indent="-285750">
              <a:buFont typeface="Wingdings" panose="05000000000000000000" pitchFamily="2" charset="2"/>
              <a:buChar char="Ø"/>
            </a:pPr>
            <a:r>
              <a:rPr lang="en-US" dirty="0"/>
              <a:t> </a:t>
            </a:r>
            <a:r>
              <a:rPr lang="en-US" sz="2400" dirty="0">
                <a:latin typeface="Times New Roman" panose="02020603050405020304" pitchFamily="18" charset="0"/>
                <a:cs typeface="Times New Roman" panose="02020603050405020304" pitchFamily="18" charset="0"/>
              </a:rPr>
              <a:t>The amount of heat energy required to raise  temperature depend on; </a:t>
            </a:r>
          </a:p>
        </p:txBody>
      </p:sp>
      <p:sp>
        <p:nvSpPr>
          <p:cNvPr id="9" name="TextBox 8"/>
          <p:cNvSpPr txBox="1"/>
          <p:nvPr/>
        </p:nvSpPr>
        <p:spPr>
          <a:xfrm>
            <a:off x="2499172" y="3611972"/>
            <a:ext cx="4604670" cy="1200329"/>
          </a:xfrm>
          <a:prstGeom prst="rect">
            <a:avLst/>
          </a:prstGeom>
          <a:solidFill>
            <a:schemeClr val="accent5">
              <a:lumMod val="20000"/>
              <a:lumOff val="80000"/>
            </a:schemeClr>
          </a:solidFill>
        </p:spPr>
        <p:txBody>
          <a:bodyPr wrap="square" rtlCol="0">
            <a:spAutoFit/>
          </a:bodyPr>
          <a:lstStyle/>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Typed of substance being heated.</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amount of substance (mass)</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Temperature  </a:t>
            </a:r>
          </a:p>
        </p:txBody>
      </p:sp>
      <mc:AlternateContent xmlns:mc="http://schemas.openxmlformats.org/markup-compatibility/2006" xmlns:a14="http://schemas.microsoft.com/office/drawing/2010/main">
        <mc:Choice Requires="a14">
          <p:sp>
            <p:nvSpPr>
              <p:cNvPr id="10" name="TextBox 9"/>
              <p:cNvSpPr txBox="1"/>
              <p:nvPr/>
            </p:nvSpPr>
            <p:spPr>
              <a:xfrm>
                <a:off x="343267" y="5157024"/>
                <a:ext cx="11305468" cy="1028295"/>
              </a:xfrm>
              <a:prstGeom prst="rect">
                <a:avLst/>
              </a:prstGeom>
              <a:solidFill>
                <a:schemeClr val="accent4">
                  <a:lumMod val="40000"/>
                  <a:lumOff val="60000"/>
                </a:schemeClr>
              </a:solidFill>
            </p:spPr>
            <p:txBody>
              <a:bodyPr wrap="square" rtlCol="0">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Each substance has a specific heat capacity (</a:t>
                </a:r>
                <a14:m>
                  <m:oMath xmlns:m="http://schemas.openxmlformats.org/officeDocument/2006/math">
                    <m:r>
                      <a:rPr lang="en-US" sz="2400" b="0" i="1" smtClean="0">
                        <a:solidFill>
                          <a:srgbClr val="FF0000"/>
                        </a:solidFill>
                        <a:latin typeface="Cambria Math" panose="02040503050406030204" pitchFamily="18" charset="0"/>
                        <a:cs typeface="Times New Roman" panose="02020603050405020304" pitchFamily="18" charset="0"/>
                      </a:rPr>
                      <m:t>𝑐</m:t>
                    </m:r>
                    <m:r>
                      <a:rPr lang="en-US" sz="2400" b="0" i="1" smtClean="0">
                        <a:solidFill>
                          <a:srgbClr val="FF0000"/>
                        </a:solidFill>
                        <a:latin typeface="Cambria Math" panose="02040503050406030204" pitchFamily="18" charset="0"/>
                        <a:cs typeface="Times New Roman" panose="02020603050405020304" pitchFamily="18" charset="0"/>
                      </a:rPr>
                      <m:t> (</m:t>
                    </m:r>
                    <m:f>
                      <m:fPr>
                        <m:ctrlPr>
                          <a:rPr lang="en-US" sz="2400" b="0" i="1" smtClean="0">
                            <a:solidFill>
                              <a:srgbClr val="FF0000"/>
                            </a:solidFill>
                            <a:latin typeface="Cambria Math" panose="02040503050406030204" pitchFamily="18" charset="0"/>
                            <a:cs typeface="Times New Roman" panose="02020603050405020304" pitchFamily="18" charset="0"/>
                          </a:rPr>
                        </m:ctrlPr>
                      </m:fPr>
                      <m:num>
                        <m:r>
                          <a:rPr lang="en-US" sz="2400" b="0" i="1" smtClean="0">
                            <a:solidFill>
                              <a:srgbClr val="FF0000"/>
                            </a:solidFill>
                            <a:latin typeface="Cambria Math" panose="02040503050406030204" pitchFamily="18" charset="0"/>
                            <a:cs typeface="Times New Roman" panose="02020603050405020304" pitchFamily="18" charset="0"/>
                          </a:rPr>
                          <m:t>𝐽</m:t>
                        </m:r>
                      </m:num>
                      <m:den>
                        <m:r>
                          <a:rPr lang="en-US" sz="2400" b="0" i="1" smtClean="0">
                            <a:solidFill>
                              <a:srgbClr val="FF0000"/>
                            </a:solidFill>
                            <a:latin typeface="Cambria Math" panose="02040503050406030204" pitchFamily="18" charset="0"/>
                            <a:cs typeface="Times New Roman" panose="02020603050405020304" pitchFamily="18" charset="0"/>
                          </a:rPr>
                          <m:t>𝑘𝑔</m:t>
                        </m:r>
                        <m:r>
                          <a:rPr lang="en-US" sz="2400" b="0" i="1" smtClean="0">
                            <a:solidFill>
                              <a:srgbClr val="FF0000"/>
                            </a:solidFill>
                            <a:latin typeface="Cambria Math" panose="02040503050406030204" pitchFamily="18" charset="0"/>
                            <a:cs typeface="Times New Roman" panose="02020603050405020304" pitchFamily="18" charset="0"/>
                          </a:rPr>
                          <m:t>.</m:t>
                        </m:r>
                        <m:r>
                          <a:rPr lang="en-US" sz="2400" b="0" i="1" smtClean="0">
                            <a:solidFill>
                              <a:srgbClr val="FF0000"/>
                            </a:solidFill>
                            <a:latin typeface="Cambria Math" panose="02040503050406030204" pitchFamily="18" charset="0"/>
                            <a:cs typeface="Times New Roman" panose="02020603050405020304" pitchFamily="18" charset="0"/>
                          </a:rPr>
                          <m:t>𝐾</m:t>
                        </m:r>
                      </m:den>
                    </m:f>
                    <m:r>
                      <a:rPr lang="en-US" sz="2400" b="0" i="1" smtClean="0">
                        <a:solidFill>
                          <a:srgbClr val="FF0000"/>
                        </a:solidFill>
                        <a:latin typeface="Cambria Math" panose="02040503050406030204" pitchFamily="18" charset="0"/>
                        <a:cs typeface="Times New Roman" panose="02020603050405020304" pitchFamily="18" charset="0"/>
                      </a:rPr>
                      <m:t>)</m:t>
                    </m:r>
                  </m:oMath>
                </a14:m>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define as;</a:t>
                </a:r>
              </a:p>
              <a:p>
                <a:pPr marL="800100" lvl="1"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the heat energy required to raise a temperature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1 </m:t>
                    </m:r>
                    <m:r>
                      <a:rPr lang="en-US" sz="2400" b="0" i="1" smtClean="0">
                        <a:latin typeface="Cambria Math" panose="02040503050406030204" pitchFamily="18" charset="0"/>
                        <a:cs typeface="Times New Roman" panose="02020603050405020304" pitchFamily="18" charset="0"/>
                      </a:rPr>
                      <m:t>𝑘𝑔</m:t>
                    </m:r>
                  </m:oMath>
                </a14:m>
                <a:r>
                  <a:rPr lang="en-US" sz="2400" i="1" dirty="0">
                    <a:latin typeface="Times New Roman" panose="02020603050405020304" pitchFamily="18" charset="0"/>
                    <a:cs typeface="Times New Roman" panose="02020603050405020304" pitchFamily="18" charset="0"/>
                  </a:rPr>
                  <a:t> of a given substance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1 </m:t>
                    </m:r>
                    <m:r>
                      <a:rPr lang="en-US" sz="2400" b="0" i="1" smtClean="0">
                        <a:latin typeface="Cambria Math" panose="02040503050406030204" pitchFamily="18" charset="0"/>
                        <a:cs typeface="Times New Roman" panose="02020603050405020304" pitchFamily="18" charset="0"/>
                      </a:rPr>
                      <m:t>𝐾</m:t>
                    </m:r>
                    <m:r>
                      <a:rPr lang="en-US" sz="2400" b="0" i="1" smtClean="0">
                        <a:latin typeface="Cambria Math" panose="02040503050406030204" pitchFamily="18" charset="0"/>
                        <a:cs typeface="Times New Roman" panose="02020603050405020304" pitchFamily="18" charset="0"/>
                      </a:rPr>
                      <m:t>.</m:t>
                    </m:r>
                  </m:oMath>
                </a14:m>
                <a:endParaRPr lang="en-US" sz="2400" i="1"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3267" y="5157024"/>
                <a:ext cx="11305468" cy="1028295"/>
              </a:xfrm>
              <a:prstGeom prst="rect">
                <a:avLst/>
              </a:prstGeom>
              <a:blipFill>
                <a:blip r:embed="rId4"/>
                <a:stretch>
                  <a:fillRect l="-701" b="-12426"/>
                </a:stretch>
              </a:blipFill>
            </p:spPr>
            <p:txBody>
              <a:bodyPr/>
              <a:lstStyle/>
              <a:p>
                <a:r>
                  <a:rPr lang="en-US">
                    <a:noFill/>
                  </a:rPr>
                  <a:t> </a:t>
                </a:r>
              </a:p>
            </p:txBody>
          </p:sp>
        </mc:Fallback>
      </mc:AlternateContent>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66537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124" y="1293141"/>
            <a:ext cx="4104968" cy="461665"/>
          </a:xfrm>
          <a:prstGeom prst="rect">
            <a:avLst/>
          </a:prstGeom>
        </p:spPr>
        <p:txBody>
          <a:bodyPr wrap="square">
            <a:spAutoFit/>
          </a:bodyPr>
          <a:lstStyle/>
          <a:p>
            <a:r>
              <a:rPr lang="en-US" sz="2400" b="1" dirty="0">
                <a:solidFill>
                  <a:srgbClr val="000000"/>
                </a:solidFill>
                <a:latin typeface="Times New Roman" panose="02020603050405020304" pitchFamily="18" charset="0"/>
              </a:rPr>
              <a:t>Specific Heats:</a:t>
            </a:r>
            <a:r>
              <a:rPr lang="en-US" sz="2400" dirty="0"/>
              <a:t> </a:t>
            </a:r>
          </a:p>
        </p:txBody>
      </p:sp>
      <p:sp>
        <p:nvSpPr>
          <p:cNvPr id="7" name="Rectangle 6"/>
          <p:cNvSpPr/>
          <p:nvPr/>
        </p:nvSpPr>
        <p:spPr>
          <a:xfrm>
            <a:off x="501444" y="2083358"/>
            <a:ext cx="11154698" cy="1133965"/>
          </a:xfrm>
          <a:prstGeom prst="rect">
            <a:avLst/>
          </a:prstGeom>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The quantity of heat, Q, required to change the temperature of a body of mass m by </a:t>
            </a:r>
            <a:r>
              <a:rPr lang="el-GR" sz="2400" dirty="0">
                <a:latin typeface="Times New Roman" panose="02020603050405020304" pitchFamily="18" charset="0"/>
                <a:cs typeface="Times New Roman" panose="02020603050405020304" pitchFamily="18" charset="0"/>
              </a:rPr>
              <a:t>Δ</a:t>
            </a:r>
            <a:r>
              <a:rPr lang="en-US" sz="2400" dirty="0">
                <a:latin typeface="Times New Roman" panose="02020603050405020304" pitchFamily="18" charset="0"/>
                <a:cs typeface="Times New Roman" panose="02020603050405020304" pitchFamily="18" charset="0"/>
              </a:rPr>
              <a:t>T is proportional to both the mass and the change in temperature. Mathematically,</a:t>
            </a:r>
          </a:p>
        </p:txBody>
      </p:sp>
      <p:pic>
        <p:nvPicPr>
          <p:cNvPr id="9" name="Picture 8"/>
          <p:cNvPicPr>
            <a:picLocks noChangeAspect="1"/>
          </p:cNvPicPr>
          <p:nvPr/>
        </p:nvPicPr>
        <p:blipFill>
          <a:blip r:embed="rId2"/>
          <a:stretch>
            <a:fillRect/>
          </a:stretch>
        </p:blipFill>
        <p:spPr>
          <a:xfrm>
            <a:off x="1693032" y="3545875"/>
            <a:ext cx="5162732" cy="740177"/>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33516" y="4541550"/>
                <a:ext cx="11690555" cy="1754326"/>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rPr>
                  <a:t>c is a proportionality constant called specific heat capacity (short specific heat) of the substance defined as the amount of heat required to raise the temperature of a unit mass of any substance through a unit degree. Its SI unit is </a:t>
                </a:r>
                <a14:m>
                  <m:oMath xmlns:m="http://schemas.openxmlformats.org/officeDocument/2006/math">
                    <m:r>
                      <a:rPr lang="en-US" sz="2400" i="1" dirty="0" smtClean="0">
                        <a:solidFill>
                          <a:srgbClr val="000000"/>
                        </a:solidFill>
                        <a:latin typeface="Cambria Math" panose="02040503050406030204" pitchFamily="18" charset="0"/>
                      </a:rPr>
                      <m:t>𝐽</m:t>
                    </m:r>
                    <m:r>
                      <a:rPr lang="en-US" sz="2400" i="1" dirty="0" smtClean="0">
                        <a:solidFill>
                          <a:srgbClr val="000000"/>
                        </a:solidFill>
                        <a:latin typeface="Cambria Math" panose="02040503050406030204" pitchFamily="18" charset="0"/>
                      </a:rPr>
                      <m:t>⁄</m:t>
                    </m:r>
                    <m:r>
                      <a:rPr lang="en-US" sz="2400" i="1" dirty="0" smtClean="0">
                        <a:solidFill>
                          <a:srgbClr val="000000"/>
                        </a:solidFill>
                        <a:latin typeface="Cambria Math" panose="02040503050406030204" pitchFamily="18" charset="0"/>
                      </a:rPr>
                      <m:t>𝐾𝑔</m:t>
                    </m:r>
                    <m:r>
                      <a:rPr lang="en-US" sz="2400" i="1" dirty="0" smtClean="0">
                        <a:solidFill>
                          <a:srgbClr val="000000"/>
                        </a:solidFill>
                        <a:latin typeface="Cambria Math" panose="02040503050406030204" pitchFamily="18" charset="0"/>
                      </a:rPr>
                      <m:t>.</m:t>
                    </m:r>
                    <m:r>
                      <a:rPr lang="en-US" sz="2400" i="1" dirty="0" smtClean="0">
                        <a:solidFill>
                          <a:srgbClr val="000000"/>
                        </a:solidFill>
                        <a:latin typeface="Cambria Math" panose="02040503050406030204" pitchFamily="18" charset="0"/>
                      </a:rPr>
                      <m:t>𝐾</m:t>
                    </m:r>
                    <m:r>
                      <a:rPr lang="en-US" sz="2400" i="1" dirty="0" smtClean="0">
                        <a:solidFill>
                          <a:srgbClr val="000000"/>
                        </a:solidFill>
                        <a:latin typeface="Cambria Math" panose="02040503050406030204" pitchFamily="18" charset="0"/>
                      </a:rPr>
                      <m:t>  </m:t>
                    </m:r>
                    <m:r>
                      <m:rPr>
                        <m:sty m:val="p"/>
                      </m:rPr>
                      <a:rPr lang="en-US" sz="2400" i="0" dirty="0" smtClean="0">
                        <a:solidFill>
                          <a:srgbClr val="000000"/>
                        </a:solidFill>
                        <a:latin typeface="Cambria Math" panose="02040503050406030204" pitchFamily="18" charset="0"/>
                      </a:rPr>
                      <m:t>or</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𝐽</m:t>
                    </m:r>
                    <m:r>
                      <a:rPr lang="en-US" sz="2400" i="1" dirty="0" smtClean="0">
                        <a:solidFill>
                          <a:srgbClr val="000000"/>
                        </a:solidFill>
                        <a:latin typeface="Cambria Math" panose="02040503050406030204" pitchFamily="18" charset="0"/>
                      </a:rPr>
                      <m:t>⁄</m:t>
                    </m:r>
                    <m:r>
                      <a:rPr lang="en-US" sz="2400" i="1" dirty="0" smtClean="0">
                        <a:solidFill>
                          <a:srgbClr val="000000"/>
                        </a:solidFill>
                        <a:latin typeface="Cambria Math" panose="02040503050406030204" pitchFamily="18" charset="0"/>
                      </a:rPr>
                      <m:t>𝐾𝑔</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𝐶</m:t>
                    </m:r>
                  </m:oMath>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233516" y="4541550"/>
                <a:ext cx="11690555" cy="1754326"/>
              </a:xfrm>
              <a:prstGeom prst="rect">
                <a:avLst/>
              </a:prstGeom>
              <a:blipFill>
                <a:blip r:embed="rId3"/>
                <a:stretch>
                  <a:fillRect l="-782" r="-1460" b="-3472"/>
                </a:stretch>
              </a:blipFill>
            </p:spPr>
            <p:txBody>
              <a:bodyPr/>
              <a:lstStyle/>
              <a:p>
                <a:r>
                  <a:rPr lang="en-US">
                    <a:noFill/>
                  </a:rPr>
                  <a:t> </a:t>
                </a:r>
              </a:p>
            </p:txBody>
          </p:sp>
        </mc:Fallback>
      </mc:AlternateContent>
      <p:sp>
        <p:nvSpPr>
          <p:cNvPr id="8" name="TextBox 7"/>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- 15</a:t>
            </a:r>
            <a:r>
              <a:rPr lang="en-US" kern="0" dirty="0">
                <a:solidFill>
                  <a:prstClr val="black"/>
                </a:solidFill>
                <a:latin typeface="Times New Roman" pitchFamily="18" charset="0"/>
                <a:cs typeface="Times New Roman" pitchFamily="18" charset="0"/>
              </a:rPr>
              <a:t>/49</a:t>
            </a:r>
          </a:p>
        </p:txBody>
      </p:sp>
      <p:sp>
        <p:nvSpPr>
          <p:cNvPr id="13"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5" name="TextBox 14"/>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903047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59555" name="Rectangle 3"/>
              <p:cNvSpPr>
                <a:spLocks noGrp="1" noChangeArrowheads="1"/>
              </p:cNvSpPr>
              <p:nvPr>
                <p:ph type="body" idx="1"/>
              </p:nvPr>
            </p:nvSpPr>
            <p:spPr>
              <a:xfrm>
                <a:off x="512619" y="739377"/>
                <a:ext cx="11291454" cy="5238392"/>
              </a:xfrm>
            </p:spPr>
            <p:txBody>
              <a:bodyPr>
                <a:normAutofit fontScale="77500" lnSpcReduction="20000"/>
              </a:bodyPr>
              <a:lstStyle/>
              <a:p>
                <a:pPr>
                  <a:lnSpc>
                    <a:spcPct val="200000"/>
                  </a:lnSpc>
                </a:pPr>
                <a:r>
                  <a:rPr lang="en-US" dirty="0">
                    <a:latin typeface="Times New Roman" panose="02020603050405020304" pitchFamily="18" charset="0"/>
                    <a:cs typeface="Times New Roman" panose="02020603050405020304" pitchFamily="18" charset="0"/>
                  </a:rPr>
                  <a:t>The </a:t>
                </a:r>
                <a:r>
                  <a:rPr lang="en-US" b="1" i="1" dirty="0">
                    <a:solidFill>
                      <a:schemeClr val="accent1"/>
                    </a:solidFill>
                    <a:latin typeface="Times New Roman" panose="02020603050405020304" pitchFamily="18" charset="0"/>
                    <a:cs typeface="Times New Roman" panose="02020603050405020304" pitchFamily="18" charset="0"/>
                  </a:rPr>
                  <a:t>specific heat capacity</a:t>
                </a:r>
                <a:r>
                  <a:rPr lang="en-US" dirty="0">
                    <a:latin typeface="Times New Roman" panose="02020603050405020304" pitchFamily="18" charset="0"/>
                    <a:cs typeface="Times New Roman" panose="02020603050405020304" pitchFamily="18" charset="0"/>
                  </a:rPr>
                  <a:t> of a material is the quantity of heat needed to change a unit mass of the material by a unit amount in temperature.</a:t>
                </a:r>
                <a:endParaRPr lang="en-US" dirty="0">
                  <a:latin typeface="Times New Roman" panose="02020603050405020304" pitchFamily="18" charset="0"/>
                  <a:cs typeface="Times New Roman" panose="02020603050405020304" pitchFamily="18" charset="0"/>
                  <a:sym typeface="Symbol" pitchFamily="18" charset="2"/>
                </a:endParaRPr>
              </a:p>
              <a:p>
                <a:pPr>
                  <a:lnSpc>
                    <a:spcPct val="200000"/>
                  </a:lnSpc>
                </a:pPr>
                <a:r>
                  <a:rPr lang="en-US" dirty="0">
                    <a:latin typeface="Times New Roman" panose="02020603050405020304" pitchFamily="18" charset="0"/>
                    <a:cs typeface="Times New Roman" panose="02020603050405020304" pitchFamily="18" charset="0"/>
                    <a:sym typeface="Symbol" pitchFamily="18" charset="2"/>
                  </a:rPr>
                  <a:t>We can then calculate how much heat must be absorbed by a material to change its temperature by a given amount</a:t>
                </a:r>
                <a:r>
                  <a:rPr lang="en-US" dirty="0">
                    <a:sym typeface="Symbol" pitchFamily="18" charset="2"/>
                  </a:rPr>
                  <a:t>:</a:t>
                </a:r>
              </a:p>
              <a:p>
                <a:pPr>
                  <a:lnSpc>
                    <a:spcPct val="200000"/>
                  </a:lnSpc>
                  <a:buFont typeface="Wingdings" pitchFamily="2" charset="2"/>
                  <a:buNone/>
                </a:pPr>
                <a:r>
                  <a:rPr lang="en-US" dirty="0">
                    <a:sym typeface="Symbol" pitchFamily="18" charset="2"/>
                  </a:rPr>
                  <a:t>	</a:t>
                </a:r>
                <a14:m>
                  <m:oMath xmlns:m="http://schemas.openxmlformats.org/officeDocument/2006/math">
                    <m:r>
                      <a:rPr lang="en-US" b="1" i="1" dirty="0" smtClean="0">
                        <a:solidFill>
                          <a:schemeClr val="tx2"/>
                        </a:solidFill>
                        <a:latin typeface="Cambria Math" panose="02040503050406030204" pitchFamily="18" charset="0"/>
                      </a:rPr>
                      <m:t>𝑸</m:t>
                    </m:r>
                    <m:r>
                      <a:rPr lang="en-US" b="1" i="1" dirty="0" smtClean="0">
                        <a:solidFill>
                          <a:schemeClr val="tx2"/>
                        </a:solidFill>
                        <a:latin typeface="Cambria Math" panose="02040503050406030204" pitchFamily="18" charset="0"/>
                      </a:rPr>
                      <m:t> =</m:t>
                    </m:r>
                    <m:r>
                      <a:rPr lang="en-US" b="1" i="1" dirty="0" smtClean="0">
                        <a:solidFill>
                          <a:schemeClr val="tx2"/>
                        </a:solidFill>
                        <a:latin typeface="Cambria Math" panose="02040503050406030204" pitchFamily="18" charset="0"/>
                      </a:rPr>
                      <m:t>𝒎𝒄</m:t>
                    </m:r>
                    <m:r>
                      <a:rPr lang="en-US" b="1" i="0" dirty="0" smtClean="0">
                        <a:solidFill>
                          <a:schemeClr val="tx2"/>
                        </a:solidFill>
                        <a:latin typeface="Cambria Math" panose="02040503050406030204" pitchFamily="18" charset="0"/>
                      </a:rPr>
                      <m:t>𝚫</m:t>
                    </m:r>
                    <m:r>
                      <a:rPr lang="en-US" b="1" i="0" dirty="0" smtClean="0">
                        <a:solidFill>
                          <a:schemeClr val="tx2"/>
                        </a:solidFill>
                        <a:latin typeface="Cambria Math" panose="02040503050406030204" pitchFamily="18" charset="0"/>
                      </a:rPr>
                      <m:t>𝐓</m:t>
                    </m:r>
                    <m:r>
                      <a:rPr lang="en-US" b="1" i="1" dirty="0" smtClean="0">
                        <a:solidFill>
                          <a:schemeClr val="tx2"/>
                        </a:solidFill>
                        <a:latin typeface="Cambria Math" panose="02040503050406030204" pitchFamily="18" charset="0"/>
                      </a:rPr>
                      <m:t> </m:t>
                    </m:r>
                  </m:oMath>
                </a14:m>
                <a:r>
                  <a:rPr lang="en-US" b="1" i="1" dirty="0">
                    <a:solidFill>
                      <a:schemeClr val="tx2"/>
                    </a:solidFill>
                    <a:latin typeface="Times New Roman" pitchFamily="18" charset="0"/>
                    <a:sym typeface="Symbol" pitchFamily="18" charset="2"/>
                  </a:rPr>
                  <a:t>    </a:t>
                </a:r>
                <a:r>
                  <a:rPr lang="en-US" b="1" dirty="0">
                    <a:solidFill>
                      <a:schemeClr val="tx2"/>
                    </a:solidFill>
                    <a:latin typeface="Times New Roman" pitchFamily="18" charset="0"/>
                    <a:sym typeface="Symbol" pitchFamily="18" charset="2"/>
                  </a:rPr>
                  <a:t>where</a:t>
                </a:r>
                <a:r>
                  <a:rPr lang="en-US" b="1" i="1" dirty="0">
                    <a:solidFill>
                      <a:schemeClr val="tx2"/>
                    </a:solidFill>
                    <a:latin typeface="Times New Roman" pitchFamily="18" charset="0"/>
                    <a:sym typeface="Symbol" pitchFamily="18" charset="2"/>
                  </a:rPr>
                  <a:t>	Q = </a:t>
                </a:r>
                <a:r>
                  <a:rPr lang="en-US" b="1" dirty="0">
                    <a:solidFill>
                      <a:schemeClr val="tx2"/>
                    </a:solidFill>
                    <a:latin typeface="Times New Roman" pitchFamily="18" charset="0"/>
                    <a:sym typeface="Symbol" pitchFamily="18" charset="2"/>
                  </a:rPr>
                  <a:t>quantity of heat</a:t>
                </a:r>
                <a:endParaRPr lang="en-US" b="1" i="1" dirty="0">
                  <a:solidFill>
                    <a:schemeClr val="tx2"/>
                  </a:solidFill>
                  <a:latin typeface="Times New Roman" pitchFamily="18" charset="0"/>
                  <a:sym typeface="Symbol" pitchFamily="18" charset="2"/>
                </a:endParaRPr>
              </a:p>
              <a:p>
                <a:pPr>
                  <a:lnSpc>
                    <a:spcPct val="160000"/>
                  </a:lnSpc>
                  <a:buFont typeface="Wingdings" pitchFamily="2" charset="2"/>
                  <a:buNone/>
                </a:pPr>
                <a:r>
                  <a:rPr lang="en-US" b="1" i="1" dirty="0">
                    <a:solidFill>
                      <a:schemeClr val="tx2"/>
                    </a:solidFill>
                    <a:latin typeface="Times New Roman" pitchFamily="18" charset="0"/>
                    <a:sym typeface="Symbol" pitchFamily="18" charset="2"/>
                  </a:rPr>
                  <a:t>					m = </a:t>
                </a:r>
                <a:r>
                  <a:rPr lang="en-US" b="1" dirty="0">
                    <a:solidFill>
                      <a:schemeClr val="tx2"/>
                    </a:solidFill>
                    <a:latin typeface="Times New Roman" pitchFamily="18" charset="0"/>
                    <a:sym typeface="Symbol" pitchFamily="18" charset="2"/>
                  </a:rPr>
                  <a:t>mass</a:t>
                </a:r>
                <a:endParaRPr lang="en-US" b="1" i="1" dirty="0">
                  <a:solidFill>
                    <a:schemeClr val="tx2"/>
                  </a:solidFill>
                  <a:latin typeface="Times New Roman" pitchFamily="18" charset="0"/>
                  <a:sym typeface="Symbol" pitchFamily="18" charset="2"/>
                </a:endParaRPr>
              </a:p>
              <a:p>
                <a:pPr>
                  <a:lnSpc>
                    <a:spcPct val="170000"/>
                  </a:lnSpc>
                  <a:buFont typeface="Wingdings" pitchFamily="2" charset="2"/>
                  <a:buNone/>
                </a:pPr>
                <a:r>
                  <a:rPr lang="en-US" b="1" i="1" dirty="0">
                    <a:solidFill>
                      <a:schemeClr val="tx2"/>
                    </a:solidFill>
                    <a:latin typeface="Times New Roman" pitchFamily="18" charset="0"/>
                    <a:sym typeface="Symbol" pitchFamily="18" charset="2"/>
                  </a:rPr>
                  <a:t>					c = </a:t>
                </a:r>
                <a:r>
                  <a:rPr lang="en-US" b="1" dirty="0">
                    <a:solidFill>
                      <a:schemeClr val="tx2"/>
                    </a:solidFill>
                    <a:latin typeface="Times New Roman" pitchFamily="18" charset="0"/>
                    <a:sym typeface="Symbol" pitchFamily="18" charset="2"/>
                  </a:rPr>
                  <a:t>specific heat capacity</a:t>
                </a:r>
              </a:p>
              <a:p>
                <a:pPr>
                  <a:lnSpc>
                    <a:spcPct val="170000"/>
                  </a:lnSpc>
                  <a:buFont typeface="Wingdings" pitchFamily="2" charset="2"/>
                  <a:buNone/>
                </a:pPr>
                <a:r>
                  <a:rPr lang="en-US" b="1" i="1" dirty="0">
                    <a:solidFill>
                      <a:schemeClr val="tx2"/>
                    </a:solidFill>
                    <a:latin typeface="Times New Roman" pitchFamily="18" charset="0"/>
                    <a:sym typeface="Symbol" pitchFamily="18" charset="2"/>
                  </a:rPr>
                  <a:t>					T = </a:t>
                </a:r>
                <a:r>
                  <a:rPr lang="en-US" b="1" dirty="0">
                    <a:solidFill>
                      <a:schemeClr val="tx2"/>
                    </a:solidFill>
                    <a:latin typeface="Times New Roman" pitchFamily="18" charset="0"/>
                    <a:sym typeface="Symbol" pitchFamily="18" charset="2"/>
                  </a:rPr>
                  <a:t>change in temperature</a:t>
                </a:r>
                <a:endParaRPr lang="en-US" b="1" i="1" dirty="0">
                  <a:solidFill>
                    <a:schemeClr val="tx2"/>
                  </a:solidFill>
                  <a:latin typeface="Times New Roman" pitchFamily="18" charset="0"/>
                  <a:sym typeface="Symbol" pitchFamily="18" charset="2"/>
                </a:endParaRPr>
              </a:p>
            </p:txBody>
          </p:sp>
        </mc:Choice>
        <mc:Fallback xmlns="">
          <p:sp>
            <p:nvSpPr>
              <p:cNvPr id="1559555" name="Rectangle 3"/>
              <p:cNvSpPr>
                <a:spLocks noGrp="1" noRot="1" noChangeAspect="1" noMove="1" noResize="1" noEditPoints="1" noAdjustHandles="1" noChangeArrowheads="1" noChangeShapeType="1" noTextEdit="1"/>
              </p:cNvSpPr>
              <p:nvPr>
                <p:ph type="body" idx="1"/>
              </p:nvPr>
            </p:nvSpPr>
            <p:spPr>
              <a:xfrm>
                <a:off x="512619" y="739377"/>
                <a:ext cx="11291454" cy="5238392"/>
              </a:xfrm>
              <a:blipFill>
                <a:blip r:embed="rId3"/>
                <a:stretch>
                  <a:fillRect l="-594" b="-930"/>
                </a:stretch>
              </a:blipFill>
            </p:spPr>
            <p:txBody>
              <a:bodyPr/>
              <a:lstStyle/>
              <a:p>
                <a:r>
                  <a:rPr lang="en-US">
                    <a:noFill/>
                  </a:rPr>
                  <a:t> </a:t>
                </a:r>
              </a:p>
            </p:txBody>
          </p:sp>
        </mc:Fallback>
      </mc:AlternateContent>
      <p:sp>
        <p:nvSpPr>
          <p:cNvPr id="3" name="TextBox 2"/>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lang="en-US" kern="0" dirty="0">
                <a:solidFill>
                  <a:prstClr val="black"/>
                </a:solidFill>
                <a:latin typeface="Times New Roman" pitchFamily="18" charset="0"/>
                <a:cs typeface="Times New Roman" pitchFamily="18" charset="0"/>
              </a:rPr>
              <a:t>		Specific Heat and Latent Heat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- 16</a:t>
            </a:r>
            <a:r>
              <a:rPr lang="en-US" kern="0" dirty="0">
                <a:solidFill>
                  <a:prstClr val="black"/>
                </a:solidFill>
                <a:latin typeface="Times New Roman" pitchFamily="18" charset="0"/>
                <a:cs typeface="Times New Roman" pitchFamily="18" charset="0"/>
              </a:rPr>
              <a:t>/49</a:t>
            </a:r>
          </a:p>
        </p:txBody>
      </p:sp>
      <p:sp>
        <p:nvSpPr>
          <p:cNvPr id="7"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8" name="TextBox 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9" name="TextBox 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566186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3678" y="968271"/>
            <a:ext cx="10830233" cy="1133965"/>
          </a:xfrm>
          <a:prstGeom prst="rect">
            <a:avLst/>
          </a:prstGeom>
        </p:spPr>
        <p:txBody>
          <a:bodyPr wrap="square">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amount of heat required to change the temperature of n moles of a substance, usually for gases, by </a:t>
            </a:r>
            <a:r>
              <a:rPr lang="el-GR" sz="2400" dirty="0">
                <a:latin typeface="Times New Roman" panose="02020603050405020304" pitchFamily="18" charset="0"/>
                <a:cs typeface="Times New Roman" panose="02020603050405020304" pitchFamily="18" charset="0"/>
              </a:rPr>
              <a:t>Δ</a:t>
            </a:r>
            <a:r>
              <a:rPr lang="en-US" sz="2400" dirty="0">
                <a:latin typeface="Times New Roman" panose="02020603050405020304" pitchFamily="18" charset="0"/>
                <a:cs typeface="Times New Roman" panose="02020603050405020304" pitchFamily="18" charset="0"/>
              </a:rPr>
              <a:t>T is :</a:t>
            </a:r>
          </a:p>
        </p:txBody>
      </p:sp>
      <p:pic>
        <p:nvPicPr>
          <p:cNvPr id="5" name="Picture 4"/>
          <p:cNvPicPr>
            <a:picLocks noChangeAspect="1"/>
          </p:cNvPicPr>
          <p:nvPr/>
        </p:nvPicPr>
        <p:blipFill>
          <a:blip r:embed="rId2"/>
          <a:stretch>
            <a:fillRect/>
          </a:stretch>
        </p:blipFill>
        <p:spPr>
          <a:xfrm>
            <a:off x="3652318" y="2434880"/>
            <a:ext cx="2362341" cy="740734"/>
          </a:xfrm>
          <a:prstGeom prst="rect">
            <a:avLst/>
          </a:prstGeom>
        </p:spPr>
      </p:pic>
      <p:sp>
        <p:nvSpPr>
          <p:cNvPr id="6" name="Rectangle 5"/>
          <p:cNvSpPr/>
          <p:nvPr/>
        </p:nvSpPr>
        <p:spPr>
          <a:xfrm>
            <a:off x="503678" y="3511779"/>
            <a:ext cx="11021962" cy="1141146"/>
          </a:xfrm>
          <a:prstGeom prst="rect">
            <a:avLst/>
          </a:prstGeom>
        </p:spPr>
        <p:txBody>
          <a:bodyPr wrap="square">
            <a:spAutoFit/>
          </a:bodyPr>
          <a:lstStyle/>
          <a:p>
            <a:pPr algn="just">
              <a:lnSpc>
                <a:spcPct val="150000"/>
              </a:lnSpc>
            </a:pPr>
            <a:r>
              <a:rPr lang="en-US" sz="2400" dirty="0">
                <a:solidFill>
                  <a:srgbClr val="000000"/>
                </a:solidFill>
                <a:latin typeface="Times New Roman" panose="02020603050405020304" pitchFamily="18" charset="0"/>
              </a:rPr>
              <a:t>The heat capacity (C) is defined as the amount of heat energy required to raise the temperature of a substance by 1</a:t>
            </a:r>
            <a:r>
              <a:rPr lang="en-US" sz="2400" baseline="30000" dirty="0">
                <a:solidFill>
                  <a:srgbClr val="000000"/>
                </a:solidFill>
                <a:latin typeface="Times New Roman" panose="02020603050405020304" pitchFamily="18" charset="0"/>
              </a:rPr>
              <a:t>0</a:t>
            </a:r>
            <a:r>
              <a:rPr lang="en-US" sz="2400" dirty="0">
                <a:solidFill>
                  <a:srgbClr val="000000"/>
                </a:solidFill>
                <a:latin typeface="Times New Roman" panose="02020603050405020304" pitchFamily="18" charset="0"/>
              </a:rPr>
              <a:t>C</a:t>
            </a:r>
            <a:r>
              <a:rPr lang="en-US" sz="2400" dirty="0"/>
              <a:t> </a:t>
            </a:r>
          </a:p>
        </p:txBody>
      </p:sp>
      <p:sp>
        <p:nvSpPr>
          <p:cNvPr id="7" name="TextBox 6"/>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17</a:t>
            </a:r>
            <a:r>
              <a:rPr lang="en-US" kern="0" dirty="0">
                <a:solidFill>
                  <a:prstClr val="black"/>
                </a:solidFill>
                <a:latin typeface="Times New Roman" pitchFamily="18" charset="0"/>
                <a:cs typeface="Times New Roman" pitchFamily="18" charset="0"/>
              </a:rPr>
              <a:t>/49</a:t>
            </a:r>
          </a:p>
        </p:txBody>
      </p:sp>
      <p:sp>
        <p:nvSpPr>
          <p:cNvPr id="11"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10" name="TextBox 9"/>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2" name="TextBox 11"/>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004008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Specific</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Heat and Latent Heat</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- 18</a:t>
            </a:r>
            <a:r>
              <a:rPr lang="en-US" kern="0" dirty="0">
                <a:solidFill>
                  <a:prstClr val="black"/>
                </a:solidFill>
                <a:latin typeface="Times New Roman" pitchFamily="18" charset="0"/>
                <a:cs typeface="Times New Roman" pitchFamily="18" charset="0"/>
              </a:rPr>
              <a:t>/49</a:t>
            </a:r>
          </a:p>
        </p:txBody>
      </p:sp>
      <mc:AlternateContent xmlns:mc="http://schemas.openxmlformats.org/markup-compatibility/2006" xmlns:a14="http://schemas.microsoft.com/office/drawing/2010/main">
        <mc:Choice Requires="a14">
          <p:sp>
            <p:nvSpPr>
              <p:cNvPr id="13" name="Rectangle 12"/>
              <p:cNvSpPr/>
              <p:nvPr/>
            </p:nvSpPr>
            <p:spPr>
              <a:xfrm>
                <a:off x="3660460" y="1000705"/>
                <a:ext cx="1406795" cy="369332"/>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660460" y="1000705"/>
                <a:ext cx="1406795"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778248" y="2296038"/>
                <a:ext cx="1289007" cy="369332"/>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778248" y="2296038"/>
                <a:ext cx="1289007"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52173" y="1602205"/>
                <a:ext cx="11171842"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The quantity of heat energy (</a:t>
                </a:r>
                <a14:m>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𝑄</m:t>
                    </m:r>
                  </m:oMath>
                </a14:m>
                <a:r>
                  <a:rPr lang="en-US" altLang="en-US" sz="2400" dirty="0">
                    <a:solidFill>
                      <a:srgbClr val="0000FF"/>
                    </a:solidFill>
                    <a:latin typeface="Times New Roman" panose="02020603050405020304" pitchFamily="18" charset="0"/>
                    <a:cs typeface="Times New Roman" panose="02020603050405020304" pitchFamily="18" charset="0"/>
                  </a:rPr>
                  <a:t>) required to raise a temperature of a substance. </a:t>
                </a:r>
              </a:p>
            </p:txBody>
          </p:sp>
        </mc:Choice>
        <mc:Fallback xmlns="">
          <p:sp>
            <p:nvSpPr>
              <p:cNvPr id="15" name="Rectangle 14"/>
              <p:cNvSpPr>
                <a:spLocks noRot="1" noChangeAspect="1" noMove="1" noResize="1" noEditPoints="1" noAdjustHandles="1" noChangeArrowheads="1" noChangeShapeType="1" noTextEdit="1"/>
              </p:cNvSpPr>
              <p:nvPr/>
            </p:nvSpPr>
            <p:spPr>
              <a:xfrm>
                <a:off x="452173" y="1602205"/>
                <a:ext cx="11171842" cy="461665"/>
              </a:xfrm>
              <a:prstGeom prst="rect">
                <a:avLst/>
              </a:prstGeom>
              <a:blipFill>
                <a:blip r:embed="rId4"/>
                <a:stretch>
                  <a:fillRect l="-709" t="-10526" b="-28947"/>
                </a:stretch>
              </a:blipFill>
            </p:spPr>
            <p:txBody>
              <a:bodyPr/>
              <a:lstStyle/>
              <a:p>
                <a:r>
                  <a:rPr lang="en-US">
                    <a:noFill/>
                  </a:rPr>
                  <a:t> </a:t>
                </a:r>
              </a:p>
            </p:txBody>
          </p:sp>
        </mc:Fallback>
      </mc:AlternateContent>
      <p:sp>
        <p:nvSpPr>
          <p:cNvPr id="16" name="Rectangle 15"/>
          <p:cNvSpPr/>
          <p:nvPr/>
        </p:nvSpPr>
        <p:spPr>
          <a:xfrm>
            <a:off x="413830" y="2894208"/>
            <a:ext cx="10048362" cy="461665"/>
          </a:xfrm>
          <a:prstGeom prst="rect">
            <a:avLst/>
          </a:prstGeom>
          <a:solidFill>
            <a:schemeClr val="accent2">
              <a:lumMod val="20000"/>
              <a:lumOff val="80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Heat energy can flow from hot region (substance) to cold region (substance).  </a:t>
            </a:r>
          </a:p>
        </p:txBody>
      </p:sp>
      <mc:AlternateContent xmlns:mc="http://schemas.openxmlformats.org/markup-compatibility/2006" xmlns:a14="http://schemas.microsoft.com/office/drawing/2010/main">
        <mc:Choice Requires="a14">
          <p:sp>
            <p:nvSpPr>
              <p:cNvPr id="17" name="TextBox 16"/>
              <p:cNvSpPr txBox="1"/>
              <p:nvPr/>
            </p:nvSpPr>
            <p:spPr>
              <a:xfrm>
                <a:off x="3660460" y="3716437"/>
                <a:ext cx="1301767" cy="369332"/>
              </a:xfrm>
              <a:prstGeom prst="rect">
                <a:avLst/>
              </a:prstGeom>
              <a:solidFill>
                <a:schemeClr val="accent6">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𝑄</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𝑐</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660460" y="3716437"/>
                <a:ext cx="1301767" cy="369332"/>
              </a:xfrm>
              <a:prstGeom prst="rect">
                <a:avLst/>
              </a:prstGeom>
              <a:blipFill>
                <a:blip r:embed="rId5"/>
                <a:stretch>
                  <a:fillRect l="-46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98571" y="4469537"/>
                <a:ext cx="11225443" cy="830997"/>
              </a:xfrm>
              <a:prstGeom prst="rect">
                <a:avLst/>
              </a:prstGeom>
              <a:solidFill>
                <a:schemeClr val="accent2">
                  <a:lumMod val="20000"/>
                  <a:lumOff val="80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Hot substance lose its (</a:t>
                </a:r>
                <a14:m>
                  <m:oMath xmlns:m="http://schemas.openxmlformats.org/officeDocument/2006/math">
                    <m:r>
                      <a:rPr lang="en-US" altLang="en-US"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𝑣𝑒</m:t>
                    </m:r>
                  </m:oMath>
                </a14:m>
                <a:r>
                  <a:rPr lang="en-US" altLang="en-US" sz="2400" dirty="0">
                    <a:solidFill>
                      <a:srgbClr val="0000FF"/>
                    </a:solidFill>
                    <a:latin typeface="Times New Roman" panose="02020603050405020304" pitchFamily="18" charset="0"/>
                    <a:cs typeface="Times New Roman" panose="02020603050405020304" pitchFamily="18" charset="0"/>
                  </a:rPr>
                  <a:t>) heat energy whereas cold substance gain heat energy (</a:t>
                </a:r>
                <a14:m>
                  <m:oMath xmlns:m="http://schemas.openxmlformats.org/officeDocument/2006/math">
                    <m:r>
                      <a:rPr lang="en-US" altLang="en-US"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𝑣𝑒</m:t>
                    </m:r>
                  </m:oMath>
                </a14:m>
                <a:r>
                  <a:rPr lang="en-US" altLang="en-US" sz="2400" dirty="0">
                    <a:solidFill>
                      <a:srgbClr val="0000FF"/>
                    </a:solidFill>
                    <a:latin typeface="Times New Roman" panose="02020603050405020304" pitchFamily="18" charset="0"/>
                    <a:cs typeface="Times New Roman" panose="02020603050405020304" pitchFamily="18" charset="0"/>
                  </a:rPr>
                  <a:t>) from hot substance.  </a:t>
                </a:r>
              </a:p>
            </p:txBody>
          </p:sp>
        </mc:Choice>
        <mc:Fallback xmlns="">
          <p:sp>
            <p:nvSpPr>
              <p:cNvPr id="18" name="Rectangle 17"/>
              <p:cNvSpPr>
                <a:spLocks noRot="1" noChangeAspect="1" noMove="1" noResize="1" noEditPoints="1" noAdjustHandles="1" noChangeArrowheads="1" noChangeShapeType="1" noTextEdit="1"/>
              </p:cNvSpPr>
              <p:nvPr/>
            </p:nvSpPr>
            <p:spPr>
              <a:xfrm>
                <a:off x="398571" y="4469537"/>
                <a:ext cx="11225443" cy="830997"/>
              </a:xfrm>
              <a:prstGeom prst="rect">
                <a:avLst/>
              </a:prstGeom>
              <a:blipFill>
                <a:blip r:embed="rId6"/>
                <a:stretch>
                  <a:fillRect l="-706"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83277" y="5704302"/>
                <a:ext cx="10169712" cy="461665"/>
              </a:xfrm>
              <a:prstGeom prst="rect">
                <a:avLst/>
              </a:prstGeom>
              <a:solidFill>
                <a:schemeClr val="bg1">
                  <a:lumMod val="95000"/>
                </a:schemeClr>
              </a:solidFill>
            </p:spPr>
            <p:txBody>
              <a:bodyPr wrap="square">
                <a:spAutoFit/>
              </a:bodyPr>
              <a:lstStyle/>
              <a:p>
                <a14:m>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𝐻𝑒𝑎𝑡</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𝑒𝑛𝑒𝑟𝑔𝑦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𝑙𝑜𝑠𝑡</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h𝑜𝑡𝑡𝑒𝑟</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𝑏𝑜𝑑𝑦</m:t>
                    </m:r>
                    <m:r>
                      <a:rPr lang="en-US" altLang="en-US" sz="2400" b="0" i="1" smtClean="0">
                        <a:solidFill>
                          <a:srgbClr val="0000FF"/>
                        </a:solidFill>
                        <a:latin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cs typeface="Times New Roman" panose="02020603050405020304" pitchFamily="18" charset="0"/>
                      </a:rPr>
                      <m:t>𝐻𝑒𝑎𝑡</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𝑒𝑛𝑒𝑟𝑔𝑦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𝑔𝑎𝑖𝑛𝑒𝑑</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𝑐𝑜𝑙𝑑𝑒𝑟</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𝑏𝑜𝑑𝑦</m:t>
                    </m:r>
                  </m:oMath>
                </a14:m>
                <a:r>
                  <a:rPr lang="en-US" altLang="en-US" sz="2400" dirty="0">
                    <a:solidFill>
                      <a:srgbClr val="0000FF"/>
                    </a:solidFill>
                    <a:latin typeface="Times New Roman" panose="02020603050405020304" pitchFamily="18" charset="0"/>
                    <a:cs typeface="Times New Roman" panose="02020603050405020304" pitchFamily="18" charset="0"/>
                  </a:rPr>
                  <a:t> </a:t>
                </a:r>
              </a:p>
            </p:txBody>
          </p:sp>
        </mc:Choice>
        <mc:Fallback xmlns="">
          <p:sp>
            <p:nvSpPr>
              <p:cNvPr id="19" name="Rectangle 18"/>
              <p:cNvSpPr>
                <a:spLocks noRot="1" noChangeAspect="1" noMove="1" noResize="1" noEditPoints="1" noAdjustHandles="1" noChangeArrowheads="1" noChangeShapeType="1" noTextEdit="1"/>
              </p:cNvSpPr>
              <p:nvPr/>
            </p:nvSpPr>
            <p:spPr>
              <a:xfrm>
                <a:off x="783277" y="5704302"/>
                <a:ext cx="10169712" cy="461665"/>
              </a:xfrm>
              <a:prstGeom prst="rect">
                <a:avLst/>
              </a:prstGeom>
              <a:blipFill>
                <a:blip r:embed="rId7"/>
                <a:stretch>
                  <a:fillRect l="-120" b="-20000"/>
                </a:stretch>
              </a:blipFill>
            </p:spPr>
            <p:txBody>
              <a:bodyPr/>
              <a:lstStyle/>
              <a:p>
                <a:r>
                  <a:rPr lang="en-US">
                    <a:noFill/>
                  </a:rPr>
                  <a:t> </a:t>
                </a:r>
              </a:p>
            </p:txBody>
          </p:sp>
        </mc:Fallback>
      </mc:AlternateContent>
      <p:sp>
        <p:nvSpPr>
          <p:cNvPr id="21"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22" name="TextBox 2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23" name="TextBox 2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621831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Specific</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Heat and Latent Heat</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19</a:t>
            </a:r>
            <a:r>
              <a:rPr lang="en-US" kern="0" dirty="0">
                <a:solidFill>
                  <a:prstClr val="black"/>
                </a:solidFill>
                <a:latin typeface="Times New Roman" pitchFamily="18" charset="0"/>
                <a:cs typeface="Times New Roman" pitchFamily="18" charset="0"/>
              </a:rPr>
              <a:t>/49</a:t>
            </a:r>
          </a:p>
        </p:txBody>
      </p:sp>
      <mc:AlternateContent xmlns:mc="http://schemas.openxmlformats.org/markup-compatibility/2006" xmlns:a14="http://schemas.microsoft.com/office/drawing/2010/main">
        <mc:Choice Requires="a14">
          <p:sp>
            <p:nvSpPr>
              <p:cNvPr id="6" name="Rectangle 5"/>
              <p:cNvSpPr/>
              <p:nvPr/>
            </p:nvSpPr>
            <p:spPr>
              <a:xfrm>
                <a:off x="413830" y="2017146"/>
                <a:ext cx="11373953" cy="830997"/>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The heat capacity (</a:t>
                </a:r>
                <a14:m>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𝐶</m:t>
                    </m:r>
                  </m:oMath>
                </a14:m>
                <a:r>
                  <a:rPr lang="en-US" altLang="en-US" sz="2400" dirty="0">
                    <a:solidFill>
                      <a:srgbClr val="0000FF"/>
                    </a:solidFill>
                    <a:latin typeface="Times New Roman" panose="02020603050405020304" pitchFamily="18" charset="0"/>
                    <a:cs typeface="Times New Roman" panose="02020603050405020304" pitchFamily="18" charset="0"/>
                  </a:rPr>
                  <a:t>) of a body is the defined as the energy required to raise the temperature of given body by </a:t>
                </a:r>
                <a14:m>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1 </m:t>
                    </m:r>
                    <m:r>
                      <a:rPr lang="en-US" altLang="en-US" sz="2400" b="0" i="1" smtClean="0">
                        <a:solidFill>
                          <a:srgbClr val="0000FF"/>
                        </a:solidFill>
                        <a:latin typeface="Cambria Math" panose="02040503050406030204" pitchFamily="18" charset="0"/>
                        <a:cs typeface="Times New Roman" panose="02020603050405020304" pitchFamily="18" charset="0"/>
                      </a:rPr>
                      <m:t>𝐾</m:t>
                    </m:r>
                    <m:r>
                      <a:rPr lang="en-US" altLang="en-US" sz="2400" b="0" i="0" smtClean="0">
                        <a:solidFill>
                          <a:srgbClr val="0000FF"/>
                        </a:solidFill>
                        <a:latin typeface="Cambria Math" panose="02040503050406030204" pitchFamily="18" charset="0"/>
                        <a:cs typeface="Times New Roman" panose="02020603050405020304" pitchFamily="18" charset="0"/>
                      </a:rPr>
                      <m:t>;</m:t>
                    </m:r>
                  </m:oMath>
                </a14:m>
                <a:r>
                  <a:rPr lang="en-US" altLang="en-US" sz="2400" dirty="0">
                    <a:solidFill>
                      <a:srgbClr val="0000FF"/>
                    </a:solidFill>
                    <a:latin typeface="Times New Roman" panose="02020603050405020304" pitchFamily="18" charset="0"/>
                    <a:cs typeface="Times New Roman" panose="02020603050405020304" pitchFamily="18" charset="0"/>
                  </a:rPr>
                  <a:t> the mass of the body is not considered. </a:t>
                </a:r>
              </a:p>
            </p:txBody>
          </p:sp>
        </mc:Choice>
        <mc:Fallback xmlns="">
          <p:sp>
            <p:nvSpPr>
              <p:cNvPr id="6" name="Rectangle 5"/>
              <p:cNvSpPr>
                <a:spLocks noRot="1" noChangeAspect="1" noMove="1" noResize="1" noEditPoints="1" noAdjustHandles="1" noChangeArrowheads="1" noChangeShapeType="1" noTextEdit="1"/>
              </p:cNvSpPr>
              <p:nvPr/>
            </p:nvSpPr>
            <p:spPr>
              <a:xfrm>
                <a:off x="413830" y="2017146"/>
                <a:ext cx="11373953" cy="830997"/>
              </a:xfrm>
              <a:prstGeom prst="rect">
                <a:avLst/>
              </a:prstGeom>
              <a:blipFill>
                <a:blip r:embed="rId2"/>
                <a:stretch>
                  <a:fillRect l="-750"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717135" y="3249813"/>
                <a:ext cx="3800848" cy="461665"/>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h𝑒𝑎𝑡</m:t>
                      </m:r>
                      <m:r>
                        <a:rPr lang="en-US" sz="2400" b="0" i="1" smtClean="0">
                          <a:latin typeface="Cambria Math" panose="02040503050406030204" pitchFamily="18" charset="0"/>
                        </a:rPr>
                        <m:t> </m:t>
                      </m:r>
                      <m:r>
                        <a:rPr lang="en-US" sz="2400" b="0" i="1" smtClean="0">
                          <a:latin typeface="Cambria Math" panose="02040503050406030204" pitchFamily="18" charset="0"/>
                        </a:rPr>
                        <m:t>𝑐𝑎𝑝𝑎𝑐𝑖𝑡𝑦</m:t>
                      </m:r>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717135" y="3249813"/>
                <a:ext cx="3800848"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46811" y="4353396"/>
                <a:ext cx="6486969" cy="461665"/>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𝑠𝑝𝑒𝑐𝑖𝑓𝑖𝑐</m:t>
                      </m:r>
                      <m:r>
                        <a:rPr lang="en-US" sz="2400" b="0" i="1" smtClean="0">
                          <a:latin typeface="Cambria Math" panose="02040503050406030204" pitchFamily="18" charset="0"/>
                        </a:rPr>
                        <m:t> </m:t>
                      </m:r>
                      <m:r>
                        <a:rPr lang="en-US" sz="2400" b="0" i="1" smtClean="0">
                          <a:latin typeface="Cambria Math" panose="02040503050406030204" pitchFamily="18" charset="0"/>
                        </a:rPr>
                        <m:t>h𝑒𝑎𝑡</m:t>
                      </m:r>
                      <m:r>
                        <a:rPr lang="en-US" sz="2400" b="0" i="1" smtClean="0">
                          <a:latin typeface="Cambria Math" panose="02040503050406030204" pitchFamily="18" charset="0"/>
                        </a:rPr>
                        <m:t> </m:t>
                      </m:r>
                      <m:r>
                        <a:rPr lang="en-US" sz="2400" b="0" i="1" smtClean="0">
                          <a:latin typeface="Cambria Math" panose="02040503050406030204" pitchFamily="18" charset="0"/>
                        </a:rPr>
                        <m:t>𝑐𝑎𝑝𝑎𝑐𝑖𝑡𝑦</m:t>
                      </m:r>
                      <m:r>
                        <a:rPr lang="en-US" sz="2400" b="0" i="1" smtClean="0">
                          <a:latin typeface="Cambria Math" panose="02040503050406030204" pitchFamily="18" charset="0"/>
                        </a:rPr>
                        <m:t>=</m:t>
                      </m:r>
                      <m:r>
                        <a:rPr lang="en-US" sz="2400" b="0" i="1" smtClean="0">
                          <a:latin typeface="Cambria Math" panose="02040503050406030204" pitchFamily="18" charset="0"/>
                        </a:rPr>
                        <m:t>h𝑒𝑎𝑡</m:t>
                      </m:r>
                      <m:r>
                        <a:rPr lang="en-US" sz="2400" b="0" i="1" smtClean="0">
                          <a:latin typeface="Cambria Math" panose="02040503050406030204" pitchFamily="18" charset="0"/>
                        </a:rPr>
                        <m:t> </m:t>
                      </m:r>
                      <m:r>
                        <a:rPr lang="en-US" sz="2400" b="0" i="1" smtClean="0">
                          <a:latin typeface="Cambria Math" panose="02040503050406030204" pitchFamily="18" charset="0"/>
                        </a:rPr>
                        <m:t>𝑐𝑎𝑝𝑎𝑐𝑖𝑡𝑦</m:t>
                      </m:r>
                      <m:r>
                        <a:rPr lang="en-US" sz="2400" b="0" i="1" smtClean="0">
                          <a:latin typeface="Cambria Math" panose="02040503050406030204" pitchFamily="18" charset="0"/>
                        </a:rPr>
                        <m:t>/</m:t>
                      </m:r>
                      <m:r>
                        <a:rPr lang="en-US" sz="2400" b="0" i="1" smtClean="0">
                          <a:latin typeface="Cambria Math" panose="02040503050406030204" pitchFamily="18" charset="0"/>
                        </a:rPr>
                        <m:t>𝑚𝑎𝑠𝑠</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246811" y="4353396"/>
                <a:ext cx="6486969"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65744" y="1118114"/>
                <a:ext cx="10169712" cy="461665"/>
              </a:xfrm>
              <a:prstGeom prst="rect">
                <a:avLst/>
              </a:prstGeom>
              <a:solidFill>
                <a:schemeClr val="bg1">
                  <a:lumMod val="95000"/>
                </a:schemeClr>
              </a:solidFill>
            </p:spPr>
            <p:txBody>
              <a:bodyPr wrap="square">
                <a:spAutoFit/>
              </a:bodyPr>
              <a:lstStyle/>
              <a:p>
                <a14:m>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𝐻𝑒𝑎𝑡</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𝑒𝑛𝑒𝑟𝑔𝑦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𝑙𝑜𝑠𝑡</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h𝑜𝑡𝑡𝑒𝑟</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𝑏𝑜𝑑𝑦</m:t>
                    </m:r>
                    <m:r>
                      <a:rPr lang="en-US" altLang="en-US" sz="2400" b="0" i="1" smtClean="0">
                        <a:solidFill>
                          <a:srgbClr val="0000FF"/>
                        </a:solidFill>
                        <a:latin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cs typeface="Times New Roman" panose="02020603050405020304" pitchFamily="18" charset="0"/>
                      </a:rPr>
                      <m:t>𝐻𝑒𝑎𝑡</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𝑒𝑛𝑒𝑟𝑔𝑦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𝑔𝑎𝑖𝑛𝑒𝑑</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𝑏𝑦</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𝑐𝑜𝑙𝑑𝑒𝑟</m:t>
                    </m:r>
                    <m:r>
                      <a:rPr lang="en-US" altLang="en-US" sz="2400" b="0" i="1" smtClean="0">
                        <a:solidFill>
                          <a:srgbClr val="0000FF"/>
                        </a:solidFill>
                        <a:latin typeface="Cambria Math" panose="02040503050406030204" pitchFamily="18" charset="0"/>
                        <a:cs typeface="Times New Roman" panose="02020603050405020304" pitchFamily="18" charset="0"/>
                      </a:rPr>
                      <m:t> </m:t>
                    </m:r>
                    <m:r>
                      <a:rPr lang="en-US" altLang="en-US" sz="2400" b="0" i="1" smtClean="0">
                        <a:solidFill>
                          <a:srgbClr val="0000FF"/>
                        </a:solidFill>
                        <a:latin typeface="Cambria Math" panose="02040503050406030204" pitchFamily="18" charset="0"/>
                        <a:cs typeface="Times New Roman" panose="02020603050405020304" pitchFamily="18" charset="0"/>
                      </a:rPr>
                      <m:t>𝑏𝑜𝑑𝑦</m:t>
                    </m:r>
                  </m:oMath>
                </a14:m>
                <a:r>
                  <a:rPr lang="en-US" altLang="en-US" sz="2400" dirty="0">
                    <a:solidFill>
                      <a:srgbClr val="0000FF"/>
                    </a:solidFill>
                    <a:latin typeface="Times New Roman" panose="02020603050405020304" pitchFamily="18" charset="0"/>
                    <a:cs typeface="Times New Roman" panose="02020603050405020304" pitchFamily="18" charset="0"/>
                  </a:rPr>
                  <a:t> </a:t>
                </a:r>
              </a:p>
            </p:txBody>
          </p:sp>
        </mc:Choice>
        <mc:Fallback xmlns="">
          <p:sp>
            <p:nvSpPr>
              <p:cNvPr id="9" name="Rectangle 8"/>
              <p:cNvSpPr>
                <a:spLocks noRot="1" noChangeAspect="1" noMove="1" noResize="1" noEditPoints="1" noAdjustHandles="1" noChangeArrowheads="1" noChangeShapeType="1" noTextEdit="1"/>
              </p:cNvSpPr>
              <p:nvPr/>
            </p:nvSpPr>
            <p:spPr>
              <a:xfrm>
                <a:off x="565744" y="1118114"/>
                <a:ext cx="10169712" cy="461665"/>
              </a:xfrm>
              <a:prstGeom prst="rect">
                <a:avLst/>
              </a:prstGeom>
              <a:blipFill>
                <a:blip r:embed="rId5"/>
                <a:stretch>
                  <a:fillRect l="-180"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034694" y="5244354"/>
                <a:ext cx="1231812" cy="369332"/>
              </a:xfrm>
              <a:prstGeom prst="rect">
                <a:avLst/>
              </a:prstGeom>
              <a:solidFill>
                <a:schemeClr val="accent3">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𝑚</m:t>
                      </m:r>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034694" y="5244354"/>
                <a:ext cx="1231812" cy="369332"/>
              </a:xfrm>
              <a:prstGeom prst="rect">
                <a:avLst/>
              </a:prstGeom>
              <a:blipFill>
                <a:blip r:embed="rId6"/>
                <a:stretch>
                  <a:fillRect l="-3465" r="-2475" b="-34426"/>
                </a:stretch>
              </a:blipFill>
            </p:spPr>
            <p:txBody>
              <a:bodyPr/>
              <a:lstStyle/>
              <a:p>
                <a:r>
                  <a:rPr lang="en-US">
                    <a:noFill/>
                  </a:rPr>
                  <a:t> </a:t>
                </a:r>
              </a:p>
            </p:txBody>
          </p:sp>
        </mc:Fallback>
      </mc:AlternateContent>
      <p:sp>
        <p:nvSpPr>
          <p:cNvPr id="12"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13" name="TextBox 12"/>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4" name="TextBox 13"/>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981846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086" y="1496444"/>
            <a:ext cx="7224880" cy="3785652"/>
          </a:xfrm>
          <a:prstGeom prst="rect">
            <a:avLst/>
          </a:prstGeom>
        </p:spPr>
        <p:txBody>
          <a:bodyPr wrap="square">
            <a:spAutoFit/>
          </a:bodyPr>
          <a:lstStyle/>
          <a:p>
            <a:pPr>
              <a:lnSpc>
                <a:spcPct val="200000"/>
              </a:lnSpc>
            </a:pPr>
            <a:r>
              <a:rPr lang="en-US" sz="2400" dirty="0">
                <a:latin typeface="Times New Roman" panose="02020603050405020304" pitchFamily="18" charset="0"/>
                <a:cs typeface="Times New Roman" panose="02020603050405020304" pitchFamily="18" charset="0"/>
              </a:rPr>
              <a:t> If object A is in thermal equilibrium with object B, and object B is in thermal equilibrium with object C, then object A is in thermal equilibrium with object C. That statement of transitivity is called the zeroth law of thermodynamics. </a:t>
            </a:r>
          </a:p>
        </p:txBody>
      </p:sp>
      <p:grpSp>
        <p:nvGrpSpPr>
          <p:cNvPr id="7" name="Group 6"/>
          <p:cNvGrpSpPr/>
          <p:nvPr/>
        </p:nvGrpSpPr>
        <p:grpSpPr>
          <a:xfrm>
            <a:off x="7325360" y="2688566"/>
            <a:ext cx="4660900" cy="1753941"/>
            <a:chOff x="3386871" y="4157841"/>
            <a:chExt cx="4851090" cy="1753941"/>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871" y="4157841"/>
              <a:ext cx="4851090" cy="1753941"/>
            </a:xfrm>
            <a:prstGeom prst="rect">
              <a:avLst/>
            </a:prstGeom>
          </p:spPr>
        </p:pic>
        <p:sp>
          <p:nvSpPr>
            <p:cNvPr id="6" name="TextBox 5"/>
            <p:cNvSpPr txBox="1"/>
            <p:nvPr/>
          </p:nvSpPr>
          <p:spPr>
            <a:xfrm>
              <a:off x="3737487" y="5279923"/>
              <a:ext cx="324128" cy="369332"/>
            </a:xfrm>
            <a:prstGeom prst="rect">
              <a:avLst/>
            </a:prstGeom>
            <a:solidFill>
              <a:schemeClr val="bg1"/>
            </a:solidFill>
          </p:spPr>
          <p:txBody>
            <a:bodyPr wrap="none" rtlCol="0">
              <a:spAutoFit/>
            </a:bodyPr>
            <a:lstStyle/>
            <a:p>
              <a:r>
                <a:rPr lang="en-US" b="1" dirty="0"/>
                <a:t>A</a:t>
              </a:r>
            </a:p>
          </p:txBody>
        </p:sp>
        <p:sp>
          <p:nvSpPr>
            <p:cNvPr id="8" name="TextBox 7"/>
            <p:cNvSpPr txBox="1"/>
            <p:nvPr/>
          </p:nvSpPr>
          <p:spPr>
            <a:xfrm>
              <a:off x="4483588" y="5279923"/>
              <a:ext cx="324128" cy="369332"/>
            </a:xfrm>
            <a:prstGeom prst="rect">
              <a:avLst/>
            </a:prstGeom>
            <a:solidFill>
              <a:schemeClr val="bg1"/>
            </a:solidFill>
          </p:spPr>
          <p:txBody>
            <a:bodyPr wrap="none" rtlCol="0">
              <a:spAutoFit/>
            </a:bodyPr>
            <a:lstStyle/>
            <a:p>
              <a:r>
                <a:rPr lang="en-US" b="1" dirty="0"/>
                <a:t>B</a:t>
              </a:r>
            </a:p>
          </p:txBody>
        </p:sp>
        <p:sp>
          <p:nvSpPr>
            <p:cNvPr id="9" name="TextBox 8"/>
            <p:cNvSpPr txBox="1"/>
            <p:nvPr/>
          </p:nvSpPr>
          <p:spPr>
            <a:xfrm>
              <a:off x="6667222" y="5331854"/>
              <a:ext cx="314510" cy="369332"/>
            </a:xfrm>
            <a:prstGeom prst="rect">
              <a:avLst/>
            </a:prstGeom>
            <a:solidFill>
              <a:schemeClr val="bg1"/>
            </a:solidFill>
          </p:spPr>
          <p:txBody>
            <a:bodyPr wrap="none" rtlCol="0">
              <a:spAutoFit/>
            </a:bodyPr>
            <a:lstStyle/>
            <a:p>
              <a:r>
                <a:rPr lang="en-US" b="1" dirty="0"/>
                <a:t>B</a:t>
              </a:r>
            </a:p>
          </p:txBody>
        </p:sp>
        <p:sp>
          <p:nvSpPr>
            <p:cNvPr id="10" name="TextBox 9"/>
            <p:cNvSpPr txBox="1"/>
            <p:nvPr/>
          </p:nvSpPr>
          <p:spPr>
            <a:xfrm>
              <a:off x="7392766" y="5302357"/>
              <a:ext cx="306494" cy="369332"/>
            </a:xfrm>
            <a:prstGeom prst="rect">
              <a:avLst/>
            </a:prstGeom>
            <a:solidFill>
              <a:schemeClr val="bg1"/>
            </a:solidFill>
          </p:spPr>
          <p:txBody>
            <a:bodyPr wrap="none" rtlCol="0">
              <a:spAutoFit/>
            </a:bodyPr>
            <a:lstStyle/>
            <a:p>
              <a:r>
                <a:rPr lang="en-US" b="1" dirty="0"/>
                <a:t>C</a:t>
              </a:r>
            </a:p>
          </p:txBody>
        </p:sp>
      </p:grpSp>
      <p:sp>
        <p:nvSpPr>
          <p:cNvPr id="11" name="TextBox 10"/>
          <p:cNvSpPr txBox="1"/>
          <p:nvPr/>
        </p:nvSpPr>
        <p:spPr>
          <a:xfrm>
            <a:off x="3336071" y="4340942"/>
            <a:ext cx="401416" cy="369332"/>
          </a:xfrm>
          <a:prstGeom prst="rect">
            <a:avLst/>
          </a:prstGeom>
          <a:solidFill>
            <a:schemeClr val="bg1"/>
          </a:solidFill>
        </p:spPr>
        <p:txBody>
          <a:bodyPr wrap="square" rtlCol="0">
            <a:spAutoFit/>
          </a:bodyPr>
          <a:lstStyle/>
          <a:p>
            <a:endParaRPr lang="en-US" b="1" dirty="0"/>
          </a:p>
        </p:txBody>
      </p:sp>
      <p:sp>
        <p:nvSpPr>
          <p:cNvPr id="12" name="TextBox 11"/>
          <p:cNvSpPr txBox="1"/>
          <p:nvPr/>
        </p:nvSpPr>
        <p:spPr>
          <a:xfrm>
            <a:off x="7876654" y="4340942"/>
            <a:ext cx="647913" cy="369332"/>
          </a:xfrm>
          <a:prstGeom prst="rect">
            <a:avLst/>
          </a:prstGeom>
          <a:solidFill>
            <a:schemeClr val="bg1"/>
          </a:solidFill>
        </p:spPr>
        <p:txBody>
          <a:bodyPr wrap="square" rtlCol="0">
            <a:spAutoFit/>
          </a:bodyPr>
          <a:lstStyle/>
          <a:p>
            <a:endParaRPr lang="en-US" b="1" dirty="0"/>
          </a:p>
        </p:txBody>
      </p:sp>
      <p:sp>
        <p:nvSpPr>
          <p:cNvPr id="13" name="TextBox 12"/>
          <p:cNvSpPr txBox="1"/>
          <p:nvPr/>
        </p:nvSpPr>
        <p:spPr>
          <a:xfrm>
            <a:off x="8123907" y="5279104"/>
            <a:ext cx="4083413" cy="369332"/>
          </a:xfrm>
          <a:prstGeom prst="rect">
            <a:avLst/>
          </a:prstGeom>
          <a:solidFill>
            <a:schemeClr val="bg1"/>
          </a:solidFill>
        </p:spPr>
        <p:txBody>
          <a:bodyPr wrap="square" rtlCol="0">
            <a:spAutoFit/>
          </a:bodyPr>
          <a:lstStyle/>
          <a:p>
            <a:r>
              <a:rPr lang="en-US" b="1" dirty="0"/>
              <a:t>Then temp of A equal to temp C is known as zero law of thermodynamics </a:t>
            </a:r>
          </a:p>
        </p:txBody>
      </p:sp>
      <p:sp>
        <p:nvSpPr>
          <p:cNvPr id="14"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 Concept of Temperature</a:t>
            </a:r>
            <a:r>
              <a:rPr lang="en-US" sz="3200" b="1" dirty="0">
                <a:solidFill>
                  <a:srgbClr val="000000"/>
                </a:solidFill>
                <a:latin typeface="Times New Roman" panose="02020603050405020304" pitchFamily="18" charset="0"/>
              </a:rPr>
              <a:t> </a:t>
            </a:r>
            <a:r>
              <a:rPr lang="en-US" sz="3200" dirty="0">
                <a:solidFill>
                  <a:srgbClr val="000000"/>
                </a:solidFill>
                <a:latin typeface="Times New Roman" panose="02020603050405020304" pitchFamily="18" charset="0"/>
              </a:rPr>
              <a:t>and</a:t>
            </a:r>
            <a:r>
              <a:rPr lang="en-US" sz="3200" b="1" dirty="0">
                <a:solidFill>
                  <a:srgbClr val="000000"/>
                </a:solidFill>
                <a:latin typeface="Times New Roman" panose="02020603050405020304" pitchFamily="18" charset="0"/>
              </a:rPr>
              <a:t> </a:t>
            </a:r>
            <a:r>
              <a:rPr lang="en-US" sz="3200" dirty="0">
                <a:solidFill>
                  <a:srgbClr val="000000"/>
                </a:solidFill>
                <a:latin typeface="Times New Roman" panose="02020603050405020304" pitchFamily="18" charset="0"/>
              </a:rPr>
              <a:t>the Zeroth law of Thermodynamics</a:t>
            </a:r>
            <a:r>
              <a:rPr lang="en-US" sz="3200" kern="0" dirty="0">
                <a:solidFill>
                  <a:srgbClr val="000000"/>
                </a:solidFill>
                <a:latin typeface="Baskerville Old Face" pitchFamily="18" charset="0"/>
              </a:rPr>
              <a:t>   </a:t>
            </a:r>
            <a:endParaRPr lang="en-US" sz="1800" kern="0" dirty="0">
              <a:solidFill>
                <a:sysClr val="windowText" lastClr="000000"/>
              </a:solidFill>
              <a:latin typeface="Baskerville Old Face" pitchFamily="18" charset="0"/>
            </a:endParaRPr>
          </a:p>
        </p:txBody>
      </p:sp>
      <p:sp>
        <p:nvSpPr>
          <p:cNvPr id="15" name="TextBox 1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lang="en-US" kern="0" noProof="0" dirty="0">
                <a:solidFill>
                  <a:prstClr val="black"/>
                </a:solidFill>
                <a:latin typeface="Times New Roman" pitchFamily="18" charset="0"/>
                <a:cs typeface="Times New Roman" pitchFamily="18" charset="0"/>
              </a:rPr>
              <a:t>The concept of Temperature</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2</a:t>
            </a:r>
            <a:r>
              <a:rPr lang="en-US" kern="0" dirty="0">
                <a:solidFill>
                  <a:prstClr val="black"/>
                </a:solidFill>
                <a:latin typeface="Times New Roman" pitchFamily="18" charset="0"/>
                <a:cs typeface="Times New Roman" pitchFamily="18" charset="0"/>
              </a:rPr>
              <a:t>/49</a:t>
            </a:r>
          </a:p>
        </p:txBody>
      </p:sp>
      <p:sp>
        <p:nvSpPr>
          <p:cNvPr id="18" name="TextBox 1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9" name="TextBox 1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587575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Specific</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Heat and Latent Heat</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- 20</a:t>
            </a:r>
            <a:r>
              <a:rPr lang="en-US" kern="0" dirty="0">
                <a:solidFill>
                  <a:prstClr val="black"/>
                </a:solidFill>
                <a:latin typeface="Times New Roman" pitchFamily="18" charset="0"/>
                <a:cs typeface="Times New Roman" pitchFamily="18" charset="0"/>
              </a:rPr>
              <a:t>/49</a:t>
            </a:r>
          </a:p>
        </p:txBody>
      </p:sp>
      <p:sp>
        <p:nvSpPr>
          <p:cNvPr id="6" name="Rectangle 5"/>
          <p:cNvSpPr/>
          <p:nvPr/>
        </p:nvSpPr>
        <p:spPr>
          <a:xfrm>
            <a:off x="343267" y="867534"/>
            <a:ext cx="11305468" cy="1200329"/>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If solid and liquid get heat energy, their particles gain energy and begin to vibrate faster and move further apart as its temperature increases. This continues until the solid melts and liquid boils.   </a:t>
            </a:r>
          </a:p>
        </p:txBody>
      </p:sp>
      <mc:AlternateContent xmlns:mc="http://schemas.openxmlformats.org/markup-compatibility/2006" xmlns:a14="http://schemas.microsoft.com/office/drawing/2010/main">
        <mc:Choice Requires="a14">
          <p:sp>
            <p:nvSpPr>
              <p:cNvPr id="7" name="TextBox 6"/>
              <p:cNvSpPr txBox="1"/>
              <p:nvPr/>
            </p:nvSpPr>
            <p:spPr>
              <a:xfrm>
                <a:off x="343267" y="2228854"/>
                <a:ext cx="11305468" cy="1200329"/>
              </a:xfrm>
              <a:prstGeom prst="rect">
                <a:avLst/>
              </a:prstGeom>
              <a:solidFill>
                <a:schemeClr val="accent4">
                  <a:lumMod val="40000"/>
                  <a:lumOff val="60000"/>
                </a:schemeClr>
              </a:solid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specific latent heat (</a:t>
                </a:r>
                <a14:m>
                  <m:oMath xmlns:m="http://schemas.openxmlformats.org/officeDocument/2006/math">
                    <m:r>
                      <a:rPr lang="en-US" sz="2400" b="0" i="1" smtClean="0">
                        <a:latin typeface="Cambria Math" panose="02040503050406030204" pitchFamily="18" charset="0"/>
                      </a:rPr>
                      <m:t>𝐿</m:t>
                    </m:r>
                  </m:oMath>
                </a14:m>
                <a:r>
                  <a:rPr lang="en-US" sz="2400" dirty="0">
                    <a:latin typeface="Times New Roman" panose="02020603050405020304" pitchFamily="18" charset="0"/>
                    <a:cs typeface="Times New Roman" panose="02020603050405020304" pitchFamily="18" charset="0"/>
                  </a:rPr>
                  <a:t>) of a substance is defines as: the quantity of heat energy required to change </a:t>
                </a:r>
                <a14:m>
                  <m:oMath xmlns:m="http://schemas.openxmlformats.org/officeDocument/2006/math">
                    <m:r>
                      <a:rPr lang="en-US" sz="2400" b="0" i="1" smtClean="0">
                        <a:latin typeface="Cambria Math" panose="02040503050406030204" pitchFamily="18" charset="0"/>
                      </a:rPr>
                      <m:t>1 </m:t>
                    </m:r>
                    <m:r>
                      <a:rPr lang="en-US" sz="2400" b="0" i="1" smtClean="0">
                        <a:latin typeface="Cambria Math" panose="02040503050406030204" pitchFamily="18" charset="0"/>
                      </a:rPr>
                      <m:t>𝑘𝑔</m:t>
                    </m:r>
                  </m:oMath>
                </a14:m>
                <a:r>
                  <a:rPr lang="en-US" sz="2400" dirty="0">
                    <a:latin typeface="Times New Roman" panose="02020603050405020304" pitchFamily="18" charset="0"/>
                    <a:cs typeface="Times New Roman" panose="02020603050405020304" pitchFamily="18" charset="0"/>
                  </a:rPr>
                  <a:t> of a substance from one state to another, at a constant temperature. </a:t>
                </a:r>
              </a:p>
            </p:txBody>
          </p:sp>
        </mc:Choice>
        <mc:Fallback xmlns="">
          <p:sp>
            <p:nvSpPr>
              <p:cNvPr id="7" name="TextBox 6"/>
              <p:cNvSpPr txBox="1">
                <a:spLocks noRot="1" noChangeAspect="1" noMove="1" noResize="1" noEditPoints="1" noAdjustHandles="1" noChangeArrowheads="1" noChangeShapeType="1" noTextEdit="1"/>
              </p:cNvSpPr>
              <p:nvPr/>
            </p:nvSpPr>
            <p:spPr>
              <a:xfrm>
                <a:off x="343267" y="2228854"/>
                <a:ext cx="11305468" cy="1200329"/>
              </a:xfrm>
              <a:prstGeom prst="rect">
                <a:avLst/>
              </a:prstGeom>
              <a:blipFill>
                <a:blip r:embed="rId2"/>
                <a:stretch>
                  <a:fillRect l="-701"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307728" y="3899794"/>
                <a:ext cx="1982730" cy="461665"/>
              </a:xfrm>
              <a:prstGeom prst="rect">
                <a:avLst/>
              </a:prstGeom>
              <a:solidFill>
                <a:schemeClr val="tx2">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𝐿</m:t>
                      </m:r>
                      <m:r>
                        <a:rPr lang="en-US" altLang="en-US" sz="2400" b="0" i="1" smtClean="0">
                          <a:solidFill>
                            <a:srgbClr val="0000FF"/>
                          </a:solidFill>
                          <a:latin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cs typeface="Times New Roman" panose="02020603050405020304" pitchFamily="18" charset="0"/>
                        </a:rPr>
                        <m:t>𝑄</m:t>
                      </m:r>
                      <m:r>
                        <a:rPr lang="en-US" altLang="en-US" sz="2400" b="0" i="1" smtClean="0">
                          <a:solidFill>
                            <a:srgbClr val="0000FF"/>
                          </a:solidFill>
                          <a:latin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cs typeface="Times New Roman" panose="02020603050405020304" pitchFamily="18" charset="0"/>
                        </a:rPr>
                        <m:t>𝑚</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307728" y="3899794"/>
                <a:ext cx="1982730" cy="461665"/>
              </a:xfrm>
              <a:prstGeom prst="rect">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868052" y="3877643"/>
                <a:ext cx="1982730" cy="461665"/>
              </a:xfrm>
              <a:prstGeom prst="rect">
                <a:avLst/>
              </a:prstGeom>
              <a:solidFill>
                <a:schemeClr val="tx2">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𝑄</m:t>
                      </m:r>
                      <m:r>
                        <a:rPr lang="en-US" altLang="en-US" sz="2400" b="0" i="1" smtClean="0">
                          <a:solidFill>
                            <a:srgbClr val="0000FF"/>
                          </a:solidFill>
                          <a:latin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cs typeface="Times New Roman" panose="02020603050405020304" pitchFamily="18" charset="0"/>
                        </a:rPr>
                        <m:t>𝑚𝐿</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868052" y="3877643"/>
                <a:ext cx="1982730" cy="461665"/>
              </a:xfrm>
              <a:prstGeom prst="rect">
                <a:avLst/>
              </a:prstGeom>
              <a:blipFill>
                <a:blip r:embed="rId4"/>
                <a:stretch>
                  <a:fillRect b="-14474"/>
                </a:stretch>
              </a:blipFill>
            </p:spPr>
            <p:txBody>
              <a:bodyPr/>
              <a:lstStyle/>
              <a:p>
                <a:r>
                  <a:rPr lang="en-US">
                    <a:noFill/>
                  </a:rPr>
                  <a:t> </a:t>
                </a:r>
              </a:p>
            </p:txBody>
          </p:sp>
        </mc:Fallback>
      </mc:AlternateContent>
      <p:sp>
        <p:nvSpPr>
          <p:cNvPr id="10" name="Rectangle 9"/>
          <p:cNvSpPr/>
          <p:nvPr/>
        </p:nvSpPr>
        <p:spPr>
          <a:xfrm>
            <a:off x="343267" y="4768616"/>
            <a:ext cx="11305468"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There are two changes of state to consider, solid to liquid and liquid to gas.   </a:t>
            </a:r>
          </a:p>
        </p:txBody>
      </p:sp>
      <mc:AlternateContent xmlns:mc="http://schemas.openxmlformats.org/markup-compatibility/2006" xmlns:a14="http://schemas.microsoft.com/office/drawing/2010/main">
        <mc:Choice Requires="a14">
          <p:sp>
            <p:nvSpPr>
              <p:cNvPr id="11" name="Rectangle 10"/>
              <p:cNvSpPr/>
              <p:nvPr/>
            </p:nvSpPr>
            <p:spPr>
              <a:xfrm>
                <a:off x="374641" y="5441810"/>
                <a:ext cx="11171842" cy="860620"/>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We use two different versions of latent heat, the </a:t>
                </a:r>
                <a:r>
                  <a:rPr lang="en-US" altLang="en-US" sz="2400" b="1" i="1" dirty="0">
                    <a:solidFill>
                      <a:srgbClr val="FF0000"/>
                    </a:solidFill>
                    <a:latin typeface="Times New Roman" panose="02020603050405020304" pitchFamily="18" charset="0"/>
                    <a:cs typeface="Times New Roman" panose="02020603050405020304" pitchFamily="18" charset="0"/>
                  </a:rPr>
                  <a:t>latent heat of fusion </a:t>
                </a:r>
                <a:r>
                  <a:rPr lang="en-US" altLang="en-US" sz="2400" dirty="0">
                    <a:solidFill>
                      <a:srgbClr val="0000FF"/>
                    </a:solidFill>
                    <a:latin typeface="Times New Roman" panose="02020603050405020304" pitchFamily="18" charset="0"/>
                    <a:cs typeface="Times New Roman" panose="02020603050405020304" pitchFamily="18" charset="0"/>
                  </a:rPr>
                  <a:t>(melting) (</a:t>
                </a:r>
                <a14:m>
                  <m:oMath xmlns:m="http://schemas.openxmlformats.org/officeDocument/2006/math">
                    <m:sSub>
                      <m:sSubPr>
                        <m:ctrlPr>
                          <a:rPr lang="en-US" altLang="en-US" sz="2400" i="1" smtClean="0">
                            <a:solidFill>
                              <a:srgbClr val="FF0000"/>
                            </a:solidFill>
                            <a:latin typeface="Cambria Math" panose="02040503050406030204" pitchFamily="18" charset="0"/>
                            <a:cs typeface="Times New Roman" panose="02020603050405020304" pitchFamily="18" charset="0"/>
                          </a:rPr>
                        </m:ctrlPr>
                      </m:sSubPr>
                      <m:e>
                        <m:r>
                          <a:rPr lang="en-US" altLang="en-US" sz="2400" b="0" i="1" smtClean="0">
                            <a:solidFill>
                              <a:srgbClr val="FF0000"/>
                            </a:solidFill>
                            <a:latin typeface="Cambria Math" panose="02040503050406030204" pitchFamily="18" charset="0"/>
                            <a:cs typeface="Times New Roman" panose="02020603050405020304" pitchFamily="18" charset="0"/>
                          </a:rPr>
                          <m:t>𝐿</m:t>
                        </m:r>
                      </m:e>
                      <m:sub>
                        <m:r>
                          <a:rPr lang="en-US" altLang="en-US" sz="2400" b="0" i="1" smtClean="0">
                            <a:solidFill>
                              <a:srgbClr val="FF0000"/>
                            </a:solidFill>
                            <a:latin typeface="Cambria Math" panose="02040503050406030204" pitchFamily="18" charset="0"/>
                            <a:cs typeface="Times New Roman" panose="02020603050405020304" pitchFamily="18" charset="0"/>
                          </a:rPr>
                          <m:t>𝑓</m:t>
                        </m:r>
                      </m:sub>
                    </m:sSub>
                  </m:oMath>
                </a14:m>
                <a:r>
                  <a:rPr lang="en-US" altLang="en-US" sz="2400" dirty="0">
                    <a:solidFill>
                      <a:srgbClr val="0000FF"/>
                    </a:solidFill>
                    <a:latin typeface="Times New Roman" panose="02020603050405020304" pitchFamily="18" charset="0"/>
                    <a:cs typeface="Times New Roman" panose="02020603050405020304" pitchFamily="18" charset="0"/>
                  </a:rPr>
                  <a:t>) and </a:t>
                </a:r>
                <a:r>
                  <a:rPr lang="en-US" altLang="en-US" sz="2400" b="1" i="1" dirty="0">
                    <a:solidFill>
                      <a:srgbClr val="FF0000"/>
                    </a:solidFill>
                    <a:latin typeface="Times New Roman" panose="02020603050405020304" pitchFamily="18" charset="0"/>
                    <a:cs typeface="Times New Roman" panose="02020603050405020304" pitchFamily="18" charset="0"/>
                  </a:rPr>
                  <a:t>latent heat of vaporization </a:t>
                </a:r>
                <a:r>
                  <a:rPr lang="en-US" altLang="en-US" sz="2400" dirty="0">
                    <a:solidFill>
                      <a:srgbClr val="0000FF"/>
                    </a:solidFill>
                    <a:latin typeface="Times New Roman" panose="02020603050405020304" pitchFamily="18" charset="0"/>
                    <a:cs typeface="Times New Roman" panose="02020603050405020304" pitchFamily="18" charset="0"/>
                  </a:rPr>
                  <a:t>(boiling) (</a:t>
                </a:r>
                <a14:m>
                  <m:oMath xmlns:m="http://schemas.openxmlformats.org/officeDocument/2006/math">
                    <m:sSub>
                      <m:sSubPr>
                        <m:ctrlPr>
                          <a:rPr lang="en-US" altLang="en-US" sz="2400" i="1" smtClean="0">
                            <a:solidFill>
                              <a:srgbClr val="FF0000"/>
                            </a:solidFill>
                            <a:latin typeface="Cambria Math" panose="02040503050406030204" pitchFamily="18" charset="0"/>
                            <a:cs typeface="Times New Roman" panose="02020603050405020304" pitchFamily="18" charset="0"/>
                          </a:rPr>
                        </m:ctrlPr>
                      </m:sSubPr>
                      <m:e>
                        <m:r>
                          <a:rPr lang="en-US" altLang="en-US" sz="2400" b="0" i="1" smtClean="0">
                            <a:solidFill>
                              <a:srgbClr val="FF0000"/>
                            </a:solidFill>
                            <a:latin typeface="Cambria Math" panose="02040503050406030204" pitchFamily="18" charset="0"/>
                            <a:cs typeface="Times New Roman" panose="02020603050405020304" pitchFamily="18" charset="0"/>
                          </a:rPr>
                          <m:t>𝐿</m:t>
                        </m:r>
                      </m:e>
                      <m:sub>
                        <m:r>
                          <a:rPr lang="en-US" altLang="en-US" sz="2400" b="0" i="1" smtClean="0">
                            <a:solidFill>
                              <a:srgbClr val="FF0000"/>
                            </a:solidFill>
                            <a:latin typeface="Cambria Math" panose="02040503050406030204" pitchFamily="18" charset="0"/>
                            <a:cs typeface="Times New Roman" panose="02020603050405020304" pitchFamily="18" charset="0"/>
                          </a:rPr>
                          <m:t>𝑣</m:t>
                        </m:r>
                      </m:sub>
                    </m:sSub>
                  </m:oMath>
                </a14:m>
                <a:r>
                  <a:rPr lang="en-US" altLang="en-US" sz="2400" dirty="0">
                    <a:solidFill>
                      <a:srgbClr val="0000FF"/>
                    </a:solidFill>
                    <a:latin typeface="Times New Roman" panose="02020603050405020304" pitchFamily="18" charset="0"/>
                    <a:cs typeface="Times New Roman" panose="02020603050405020304" pitchFamily="18" charset="0"/>
                  </a:rPr>
                  <a:t>). </a:t>
                </a:r>
              </a:p>
            </p:txBody>
          </p:sp>
        </mc:Choice>
        <mc:Fallback xmlns="">
          <p:sp>
            <p:nvSpPr>
              <p:cNvPr id="11" name="Rectangle 10"/>
              <p:cNvSpPr>
                <a:spLocks noRot="1" noChangeAspect="1" noMove="1" noResize="1" noEditPoints="1" noAdjustHandles="1" noChangeArrowheads="1" noChangeShapeType="1" noTextEdit="1"/>
              </p:cNvSpPr>
              <p:nvPr/>
            </p:nvSpPr>
            <p:spPr>
              <a:xfrm>
                <a:off x="374641" y="5441810"/>
                <a:ext cx="11171842" cy="860620"/>
              </a:xfrm>
              <a:prstGeom prst="rect">
                <a:avLst/>
              </a:prstGeom>
              <a:blipFill>
                <a:blip r:embed="rId5"/>
                <a:stretch>
                  <a:fillRect l="-709" t="-5674" b="-15603"/>
                </a:stretch>
              </a:blipFill>
            </p:spPr>
            <p:txBody>
              <a:bodyPr/>
              <a:lstStyle/>
              <a:p>
                <a:r>
                  <a:rPr lang="en-US">
                    <a:noFill/>
                  </a:rPr>
                  <a:t> </a:t>
                </a:r>
              </a:p>
            </p:txBody>
          </p:sp>
        </mc:Fallback>
      </mc:AlternateContent>
      <p:sp>
        <p:nvSpPr>
          <p:cNvPr id="13"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5" name="TextBox 14"/>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838892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Specific</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Heat and Latent Heat</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dirty="0">
                <a:solidFill>
                  <a:prstClr val="black"/>
                </a:solidFill>
                <a:latin typeface="Times New Roman" pitchFamily="18" charset="0"/>
                <a:cs typeface="Times New Roman" pitchFamily="18" charset="0"/>
              </a:rPr>
              <a:t>21/49</a:t>
            </a:r>
          </a:p>
        </p:txBody>
      </p:sp>
      <mc:AlternateContent xmlns:mc="http://schemas.openxmlformats.org/markup-compatibility/2006" xmlns:a14="http://schemas.microsoft.com/office/drawing/2010/main">
        <mc:Choice Requires="a14">
          <p:sp>
            <p:nvSpPr>
              <p:cNvPr id="7" name="TextBox 6"/>
              <p:cNvSpPr txBox="1"/>
              <p:nvPr/>
            </p:nvSpPr>
            <p:spPr>
              <a:xfrm>
                <a:off x="413830" y="889116"/>
                <a:ext cx="11171842" cy="860620"/>
              </a:xfrm>
              <a:prstGeom prst="rect">
                <a:avLst/>
              </a:prstGeom>
              <a:solidFill>
                <a:schemeClr val="accent4">
                  <a:lumMod val="40000"/>
                  <a:lumOff val="60000"/>
                </a:schemeClr>
              </a:solidFill>
            </p:spPr>
            <p:txBody>
              <a:bodyPr wrap="square" rtlCol="0">
                <a:spAutoFit/>
              </a:bodyPr>
              <a:lstStyle/>
              <a:p>
                <a:pPr marL="285750" indent="-285750">
                  <a:buFont typeface="Wingdings" panose="05000000000000000000" pitchFamily="2" charset="2"/>
                  <a:buChar char="Ø"/>
                </a:pPr>
                <a:r>
                  <a:rPr lang="en-US" dirty="0"/>
                  <a:t> </a:t>
                </a:r>
                <a:r>
                  <a:rPr lang="en-US" sz="2400" b="1" dirty="0">
                    <a:solidFill>
                      <a:srgbClr val="FF0000"/>
                    </a:solidFill>
                    <a:latin typeface="Times New Roman" panose="02020603050405020304" pitchFamily="18" charset="0"/>
                    <a:cs typeface="Times New Roman" panose="02020603050405020304" pitchFamily="18" charset="0"/>
                  </a:rPr>
                  <a:t>Specific latent heat of fusion (</a:t>
                </a:r>
                <a14:m>
                  <m:oMath xmlns:m="http://schemas.openxmlformats.org/officeDocument/2006/math">
                    <m:sSub>
                      <m:sSubPr>
                        <m:ctrlPr>
                          <a:rPr lang="en-US" altLang="en-US" sz="2400" i="1">
                            <a:solidFill>
                              <a:srgbClr val="FF0000"/>
                            </a:solidFill>
                            <a:latin typeface="Cambria Math" panose="02040503050406030204" pitchFamily="18" charset="0"/>
                            <a:cs typeface="Times New Roman" panose="02020603050405020304" pitchFamily="18" charset="0"/>
                          </a:rPr>
                        </m:ctrlPr>
                      </m:sSubPr>
                      <m:e>
                        <m:r>
                          <a:rPr lang="en-US" altLang="en-US" sz="2400" i="1">
                            <a:solidFill>
                              <a:srgbClr val="FF0000"/>
                            </a:solidFill>
                            <a:latin typeface="Cambria Math" panose="02040503050406030204" pitchFamily="18" charset="0"/>
                            <a:cs typeface="Times New Roman" panose="02020603050405020304" pitchFamily="18" charset="0"/>
                          </a:rPr>
                          <m:t>𝐿</m:t>
                        </m:r>
                      </m:e>
                      <m:sub>
                        <m:r>
                          <a:rPr lang="en-US" altLang="en-US" sz="2400" i="1">
                            <a:solidFill>
                              <a:srgbClr val="FF0000"/>
                            </a:solidFill>
                            <a:latin typeface="Cambria Math" panose="02040503050406030204" pitchFamily="18" charset="0"/>
                            <a:cs typeface="Times New Roman" panose="02020603050405020304" pitchFamily="18" charset="0"/>
                          </a:rPr>
                          <m:t>𝑓</m:t>
                        </m:r>
                      </m:sub>
                    </m:sSub>
                  </m:oMath>
                </a14:m>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quantity of heat energy required to change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1 </m:t>
                    </m:r>
                    <m:r>
                      <m:rPr>
                        <m:sty m:val="p"/>
                      </m:rPr>
                      <a:rPr lang="en-US" sz="2400" b="0" i="0" smtClean="0">
                        <a:latin typeface="Cambria Math" panose="02040503050406030204" pitchFamily="18" charset="0"/>
                        <a:cs typeface="Times New Roman" panose="02020603050405020304" pitchFamily="18" charset="0"/>
                      </a:rPr>
                      <m:t>k</m:t>
                    </m:r>
                    <m:r>
                      <a:rPr lang="en-US" sz="2400" b="0" i="1" smtClean="0">
                        <a:latin typeface="Cambria Math" panose="02040503050406030204" pitchFamily="18" charset="0"/>
                        <a:cs typeface="Times New Roman" panose="02020603050405020304" pitchFamily="18" charset="0"/>
                      </a:rPr>
                      <m:t>𝑔</m:t>
                    </m:r>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of a substance from solid to liquid at a constant temperature. </a:t>
                </a:r>
              </a:p>
            </p:txBody>
          </p:sp>
        </mc:Choice>
        <mc:Fallback xmlns="">
          <p:sp>
            <p:nvSpPr>
              <p:cNvPr id="7" name="TextBox 6"/>
              <p:cNvSpPr txBox="1">
                <a:spLocks noRot="1" noChangeAspect="1" noMove="1" noResize="1" noEditPoints="1" noAdjustHandles="1" noChangeArrowheads="1" noChangeShapeType="1" noTextEdit="1"/>
              </p:cNvSpPr>
              <p:nvPr/>
            </p:nvSpPr>
            <p:spPr>
              <a:xfrm>
                <a:off x="413830" y="889116"/>
                <a:ext cx="11171842" cy="860620"/>
              </a:xfrm>
              <a:prstGeom prst="rect">
                <a:avLst/>
              </a:prstGeom>
              <a:blipFill>
                <a:blip r:embed="rId2"/>
                <a:stretch>
                  <a:fillRect l="-382" t="-5674" b="-15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3830" y="2003117"/>
                <a:ext cx="11171842" cy="860620"/>
              </a:xfrm>
              <a:prstGeom prst="rect">
                <a:avLst/>
              </a:prstGeom>
              <a:solidFill>
                <a:schemeClr val="tx2">
                  <a:lumMod val="40000"/>
                  <a:lumOff val="60000"/>
                </a:schemeClr>
              </a:solidFill>
            </p:spPr>
            <p:txBody>
              <a:bodyPr wrap="square" rtlCol="0">
                <a:spAutoFit/>
              </a:bodyPr>
              <a:lstStyle/>
              <a:p>
                <a:pPr marL="285750" indent="-285750">
                  <a:buFont typeface="Wingdings" panose="05000000000000000000" pitchFamily="2" charset="2"/>
                  <a:buChar char="Ø"/>
                </a:pPr>
                <a:r>
                  <a:rPr lang="en-US" dirty="0"/>
                  <a:t> </a:t>
                </a:r>
                <a:r>
                  <a:rPr lang="en-US" sz="2400" b="1" dirty="0">
                    <a:solidFill>
                      <a:srgbClr val="FF0000"/>
                    </a:solidFill>
                    <a:latin typeface="Times New Roman" panose="02020603050405020304" pitchFamily="18" charset="0"/>
                    <a:cs typeface="Times New Roman" panose="02020603050405020304" pitchFamily="18" charset="0"/>
                  </a:rPr>
                  <a:t>Specific latent heat of vaporization (</a:t>
                </a:r>
                <a14:m>
                  <m:oMath xmlns:m="http://schemas.openxmlformats.org/officeDocument/2006/math">
                    <m:sSub>
                      <m:sSubPr>
                        <m:ctrlPr>
                          <a:rPr lang="en-US" altLang="en-US" sz="2400" i="1">
                            <a:solidFill>
                              <a:srgbClr val="FF0000"/>
                            </a:solidFill>
                            <a:latin typeface="Cambria Math" panose="02040503050406030204" pitchFamily="18" charset="0"/>
                            <a:cs typeface="Times New Roman" panose="02020603050405020304" pitchFamily="18" charset="0"/>
                          </a:rPr>
                        </m:ctrlPr>
                      </m:sSubPr>
                      <m:e>
                        <m:r>
                          <a:rPr lang="en-US" altLang="en-US" sz="2400" i="1">
                            <a:solidFill>
                              <a:srgbClr val="FF0000"/>
                            </a:solidFill>
                            <a:latin typeface="Cambria Math" panose="02040503050406030204" pitchFamily="18" charset="0"/>
                            <a:cs typeface="Times New Roman" panose="02020603050405020304" pitchFamily="18" charset="0"/>
                          </a:rPr>
                          <m:t>𝐿</m:t>
                        </m:r>
                      </m:e>
                      <m:sub>
                        <m:r>
                          <a:rPr lang="en-US" altLang="en-US" sz="2400" b="0" i="1" smtClean="0">
                            <a:solidFill>
                              <a:srgbClr val="FF0000"/>
                            </a:solidFill>
                            <a:latin typeface="Cambria Math" panose="02040503050406030204" pitchFamily="18" charset="0"/>
                            <a:cs typeface="Times New Roman" panose="02020603050405020304" pitchFamily="18" charset="0"/>
                          </a:rPr>
                          <m:t>𝑣</m:t>
                        </m:r>
                      </m:sub>
                    </m:sSub>
                  </m:oMath>
                </a14:m>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quantity of heat energy required to change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1 </m:t>
                    </m:r>
                    <m:r>
                      <m:rPr>
                        <m:sty m:val="p"/>
                      </m:rPr>
                      <a:rPr lang="en-US" sz="2400" b="0" i="0" smtClean="0">
                        <a:latin typeface="Cambria Math" panose="02040503050406030204" pitchFamily="18" charset="0"/>
                        <a:cs typeface="Times New Roman" panose="02020603050405020304" pitchFamily="18" charset="0"/>
                      </a:rPr>
                      <m:t>k</m:t>
                    </m:r>
                    <m:r>
                      <a:rPr lang="en-US" sz="2400" b="0" i="1" smtClean="0">
                        <a:latin typeface="Cambria Math" panose="02040503050406030204" pitchFamily="18" charset="0"/>
                        <a:cs typeface="Times New Roman" panose="02020603050405020304" pitchFamily="18" charset="0"/>
                      </a:rPr>
                      <m:t>𝑔</m:t>
                    </m:r>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of a substance from liquid to gas at a constant temperature. </a:t>
                </a:r>
              </a:p>
            </p:txBody>
          </p:sp>
        </mc:Choice>
        <mc:Fallback xmlns="">
          <p:sp>
            <p:nvSpPr>
              <p:cNvPr id="8" name="TextBox 7"/>
              <p:cNvSpPr txBox="1">
                <a:spLocks noRot="1" noChangeAspect="1" noMove="1" noResize="1" noEditPoints="1" noAdjustHandles="1" noChangeArrowheads="1" noChangeShapeType="1" noTextEdit="1"/>
              </p:cNvSpPr>
              <p:nvPr/>
            </p:nvSpPr>
            <p:spPr>
              <a:xfrm>
                <a:off x="413830" y="2003117"/>
                <a:ext cx="11171842" cy="860620"/>
              </a:xfrm>
              <a:prstGeom prst="rect">
                <a:avLst/>
              </a:prstGeom>
              <a:blipFill>
                <a:blip r:embed="rId3"/>
                <a:stretch>
                  <a:fillRect l="-382" t="-5674" b="-120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3829" y="3072395"/>
                <a:ext cx="11358009" cy="830997"/>
              </a:xfrm>
              <a:prstGeom prst="rect">
                <a:avLst/>
              </a:prstGeom>
              <a:solidFill>
                <a:schemeClr val="accent4">
                  <a:lumMod val="40000"/>
                  <a:lumOff val="60000"/>
                </a:schemeClr>
              </a:solid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Now we use specific heat capacities and specific latent heats, to calculate the total energy required to change the state and raise the temperature</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413829" y="3072395"/>
                <a:ext cx="11358009" cy="830997"/>
              </a:xfrm>
              <a:prstGeom prst="rect">
                <a:avLst/>
              </a:prstGeom>
              <a:blipFill>
                <a:blip r:embed="rId4"/>
                <a:stretch>
                  <a:fillRect l="-751" t="-5882" r="-1449"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033996" y="4175773"/>
                <a:ext cx="8090624" cy="547650"/>
              </a:xfrm>
              <a:prstGeom prst="rect">
                <a:avLst/>
              </a:prstGeom>
              <a:solidFill>
                <a:schemeClr val="accent6">
                  <a:lumMod val="20000"/>
                  <a:lumOff val="80000"/>
                </a:schemeClr>
              </a:solid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𝑟𝑒𝑞𝑢𝑖𝑟𝑒</m:t>
                      </m:r>
                      <m:r>
                        <a:rPr lang="en-US" b="0" i="1" smtClean="0">
                          <a:latin typeface="Cambria Math" panose="02040503050406030204" pitchFamily="18" charset="0"/>
                        </a:rPr>
                        <m:t>= </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𝑟𝑒𝑞𝑢𝑖𝑟𝑒𝑑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𝑖𝑛𝑐𝑟𝑒𝑎𝑠𝑒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𝑡𝑒𝑚𝑝𝑒𝑟𝑎𝑡𝑢𝑟𝑒</m:t>
                      </m:r>
                      <m:r>
                        <a:rPr lang="en-US" b="0" i="1" smtClean="0">
                          <a:latin typeface="Cambria Math" panose="02040503050406030204" pitchFamily="18" charset="0"/>
                        </a:rPr>
                        <m:t>+</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𝑟𝑒𝑞𝑢𝑖𝑟𝑒𝑑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𝑐h𝑎𝑛𝑔𝑒</m:t>
                      </m:r>
                      <m:r>
                        <a:rPr lang="en-US" b="0" i="1" smtClean="0">
                          <a:latin typeface="Cambria Math" panose="02040503050406030204" pitchFamily="18" charset="0"/>
                        </a:rPr>
                        <m:t> </m:t>
                      </m:r>
                      <m:r>
                        <a:rPr lang="en-US" b="0" i="1" smtClean="0">
                          <a:latin typeface="Cambria Math" panose="02040503050406030204" pitchFamily="18" charset="0"/>
                        </a:rPr>
                        <m:t>𝑠𝑡𝑎𝑡𝑒</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033996" y="4175773"/>
                <a:ext cx="8090624" cy="547650"/>
              </a:xfrm>
              <a:prstGeom prst="rect">
                <a:avLst/>
              </a:prstGeom>
              <a:blipFill>
                <a:blip r:embed="rId5"/>
                <a:stretch>
                  <a:fillRect l="-1055" b="-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666836" y="5684795"/>
                <a:ext cx="2636618" cy="369332"/>
              </a:xfrm>
              <a:prstGeom prst="rect">
                <a:avLst/>
              </a:prstGeom>
              <a:solidFill>
                <a:schemeClr val="accent2">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𝑡𝑜𝑡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𝑚𝑐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𝑚𝐿</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666836" y="5684795"/>
                <a:ext cx="2636618" cy="369332"/>
              </a:xfrm>
              <a:prstGeom prst="rect">
                <a:avLst/>
              </a:prstGeom>
              <a:blipFill>
                <a:blip r:embed="rId6"/>
                <a:stretch>
                  <a:fillRect l="-2546" r="-1389" b="-30000"/>
                </a:stretch>
              </a:blipFill>
            </p:spPr>
            <p:txBody>
              <a:bodyPr/>
              <a:lstStyle/>
              <a:p>
                <a:r>
                  <a:rPr lang="en-US">
                    <a:noFill/>
                  </a:rPr>
                  <a:t> </a:t>
                </a:r>
              </a:p>
            </p:txBody>
          </p:sp>
        </mc:Fallback>
      </mc:AlternateContent>
      <p:sp>
        <p:nvSpPr>
          <p:cNvPr id="13"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5" name="TextBox 14"/>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588446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Rectangle 2"/>
          <p:cNvSpPr>
            <a:spLocks noGrp="1" noChangeArrowheads="1"/>
          </p:cNvSpPr>
          <p:nvPr>
            <p:ph type="body" idx="1"/>
          </p:nvPr>
        </p:nvSpPr>
        <p:spPr>
          <a:xfrm>
            <a:off x="0" y="1610591"/>
            <a:ext cx="11859491" cy="4502727"/>
          </a:xfrm>
        </p:spPr>
        <p:txBody>
          <a:bodyPr>
            <a:normAutofit fontScale="85000" lnSpcReduction="10000"/>
          </a:bodyPr>
          <a:lstStyle/>
          <a:p>
            <a:pPr>
              <a:lnSpc>
                <a:spcPct val="200000"/>
              </a:lnSpc>
            </a:pPr>
            <a:r>
              <a:rPr lang="en-US" dirty="0">
                <a:latin typeface="Times New Roman" panose="02020603050405020304" pitchFamily="18" charset="0"/>
                <a:cs typeface="Times New Roman" panose="02020603050405020304" pitchFamily="18" charset="0"/>
              </a:rPr>
              <a:t>When an object goes through a </a:t>
            </a:r>
            <a:r>
              <a:rPr lang="en-US" b="1" i="1" dirty="0">
                <a:solidFill>
                  <a:schemeClr val="accent1"/>
                </a:solidFill>
                <a:latin typeface="Times New Roman" panose="02020603050405020304" pitchFamily="18" charset="0"/>
                <a:cs typeface="Times New Roman" panose="02020603050405020304" pitchFamily="18" charset="0"/>
              </a:rPr>
              <a:t>change of phase</a:t>
            </a:r>
            <a:r>
              <a:rPr lang="en-US" dirty="0">
                <a:latin typeface="Times New Roman" panose="02020603050405020304" pitchFamily="18" charset="0"/>
                <a:cs typeface="Times New Roman" panose="02020603050405020304" pitchFamily="18" charset="0"/>
              </a:rPr>
              <a:t> or state, heat is added or removed </a:t>
            </a:r>
            <a:r>
              <a:rPr lang="en-US" b="1" dirty="0">
                <a:solidFill>
                  <a:srgbClr val="FF0000"/>
                </a:solidFill>
                <a:latin typeface="Times New Roman" panose="02020603050405020304" pitchFamily="18" charset="0"/>
                <a:cs typeface="Times New Roman" panose="02020603050405020304" pitchFamily="18" charset="0"/>
              </a:rPr>
              <a:t>without changing the temperature</a:t>
            </a:r>
            <a:r>
              <a:rPr lang="en-US" dirty="0">
                <a:latin typeface="Times New Roman" panose="02020603050405020304" pitchFamily="18" charset="0"/>
                <a:cs typeface="Times New Roman" panose="02020603050405020304" pitchFamily="18" charset="0"/>
              </a:rPr>
              <a:t>.  Instead, the </a:t>
            </a:r>
            <a:r>
              <a:rPr lang="en-US" b="1" i="1" dirty="0">
                <a:solidFill>
                  <a:schemeClr val="accent1"/>
                </a:solidFill>
                <a:latin typeface="Times New Roman" panose="02020603050405020304" pitchFamily="18" charset="0"/>
                <a:cs typeface="Times New Roman" panose="02020603050405020304" pitchFamily="18" charset="0"/>
              </a:rPr>
              <a:t>state of matter</a:t>
            </a:r>
            <a:r>
              <a:rPr lang="en-US" dirty="0">
                <a:latin typeface="Times New Roman" panose="02020603050405020304" pitchFamily="18" charset="0"/>
                <a:cs typeface="Times New Roman" panose="02020603050405020304" pitchFamily="18" charset="0"/>
              </a:rPr>
              <a:t> changes: for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solid to liquid </a:t>
            </a:r>
          </a:p>
          <a:p>
            <a:pPr>
              <a:lnSpc>
                <a:spcPct val="200000"/>
              </a:lnSpc>
            </a:pPr>
            <a:r>
              <a:rPr lang="en-US" dirty="0">
                <a:latin typeface="Times New Roman" panose="02020603050405020304" pitchFamily="18" charset="0"/>
                <a:cs typeface="Times New Roman" panose="02020603050405020304" pitchFamily="18" charset="0"/>
              </a:rPr>
              <a:t>The amount of heat needed per unit mass to produce a phase change is called the </a:t>
            </a:r>
            <a:r>
              <a:rPr lang="en-US" b="1" i="1" dirty="0">
                <a:solidFill>
                  <a:schemeClr val="accent1"/>
                </a:solidFill>
                <a:latin typeface="Times New Roman" panose="02020603050405020304" pitchFamily="18" charset="0"/>
                <a:cs typeface="Times New Roman" panose="02020603050405020304" pitchFamily="18" charset="0"/>
              </a:rPr>
              <a:t>latent heat</a:t>
            </a:r>
            <a:r>
              <a:rPr lang="en-US" dirty="0">
                <a:latin typeface="Times New Roman" panose="02020603050405020304" pitchFamily="18" charset="0"/>
                <a:cs typeface="Times New Roman" panose="02020603050405020304" pitchFamily="18" charset="0"/>
              </a:rPr>
              <a:t>.</a:t>
            </a:r>
          </a:p>
          <a:p>
            <a:pPr lvl="1">
              <a:lnSpc>
                <a:spcPct val="200000"/>
              </a:lnSpc>
            </a:pPr>
            <a:r>
              <a:rPr lang="en-US" dirty="0">
                <a:latin typeface="Times New Roman" panose="02020603050405020304" pitchFamily="18" charset="0"/>
                <a:cs typeface="Times New Roman" panose="02020603050405020304" pitchFamily="18" charset="0"/>
              </a:rPr>
              <a:t>The latent heat of fusion of water corresponds to the amount of heat needed to melt </a:t>
            </a:r>
            <a:r>
              <a:rPr lang="en-US" dirty="0">
                <a:solidFill>
                  <a:srgbClr val="FF0000"/>
                </a:solidFill>
                <a:latin typeface="Times New Roman" panose="02020603050405020304" pitchFamily="18" charset="0"/>
                <a:cs typeface="Times New Roman" panose="02020603050405020304" pitchFamily="18" charset="0"/>
              </a:rPr>
              <a:t>one gram of ice</a:t>
            </a:r>
            <a:r>
              <a:rPr lang="en-US" dirty="0">
                <a:latin typeface="Times New Roman" panose="02020603050405020304" pitchFamily="18" charset="0"/>
                <a:cs typeface="Times New Roman" panose="02020603050405020304" pitchFamily="18" charset="0"/>
              </a:rPr>
              <a:t>.</a:t>
            </a:r>
          </a:p>
          <a:p>
            <a:pPr lvl="1">
              <a:lnSpc>
                <a:spcPct val="200000"/>
              </a:lnSpc>
            </a:pPr>
            <a:r>
              <a:rPr lang="en-US" dirty="0">
                <a:latin typeface="Times New Roman" panose="02020603050405020304" pitchFamily="18" charset="0"/>
                <a:cs typeface="Times New Roman" panose="02020603050405020304" pitchFamily="18" charset="0"/>
              </a:rPr>
              <a:t>The latent heat of vaporization of water corresponds to the amount of heat needed to turn </a:t>
            </a:r>
            <a:r>
              <a:rPr lang="en-US" dirty="0">
                <a:solidFill>
                  <a:srgbClr val="FF0000"/>
                </a:solidFill>
                <a:latin typeface="Times New Roman" panose="02020603050405020304" pitchFamily="18" charset="0"/>
                <a:cs typeface="Times New Roman" panose="02020603050405020304" pitchFamily="18" charset="0"/>
              </a:rPr>
              <a:t>one gram of water </a:t>
            </a:r>
            <a:r>
              <a:rPr lang="en-US" dirty="0">
                <a:latin typeface="Times New Roman" panose="02020603050405020304" pitchFamily="18" charset="0"/>
                <a:cs typeface="Times New Roman" panose="02020603050405020304" pitchFamily="18" charset="0"/>
              </a:rPr>
              <a:t>into steam.</a:t>
            </a:r>
          </a:p>
        </p:txBody>
      </p:sp>
      <p:sp>
        <p:nvSpPr>
          <p:cNvPr id="1563652" name="Rectangle 4"/>
          <p:cNvSpPr>
            <a:spLocks noGrp="1" noChangeArrowheads="1"/>
          </p:cNvSpPr>
          <p:nvPr>
            <p:ph type="title"/>
          </p:nvPr>
        </p:nvSpPr>
        <p:spPr>
          <a:xfrm>
            <a:off x="2343938" y="986500"/>
            <a:ext cx="6423471" cy="468406"/>
          </a:xfrm>
          <a:noFill/>
          <a:ln/>
        </p:spPr>
        <p:txBody>
          <a:bodyPr>
            <a:noAutofit/>
          </a:bodyPr>
          <a:lstStyle/>
          <a:p>
            <a:pPr>
              <a:lnSpc>
                <a:spcPct val="200000"/>
              </a:lnSpc>
            </a:pPr>
            <a:r>
              <a:rPr lang="en-US" sz="3200" dirty="0">
                <a:solidFill>
                  <a:srgbClr val="002060"/>
                </a:solidFill>
                <a:latin typeface="Times New Roman" panose="02020603050405020304" pitchFamily="18" charset="0"/>
                <a:cs typeface="Times New Roman" panose="02020603050405020304" pitchFamily="18" charset="0"/>
              </a:rPr>
              <a:t>Phase Changes and Latent Heat</a:t>
            </a:r>
          </a:p>
        </p:txBody>
      </p:sp>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 </a:t>
            </a:r>
            <a:r>
              <a:rPr lang="en-US" kern="0" noProof="0" dirty="0">
                <a:solidFill>
                  <a:prstClr val="black"/>
                </a:solidFill>
                <a:latin typeface="Times New Roman" pitchFamily="18" charset="0"/>
                <a:cs typeface="Times New Roman" pitchFamily="18" charset="0"/>
              </a:rPr>
              <a:t>22</a:t>
            </a:r>
            <a:r>
              <a:rPr lang="en-US" kern="0" dirty="0">
                <a:solidFill>
                  <a:prstClr val="black"/>
                </a:solidFill>
                <a:latin typeface="Times New Roman" pitchFamily="18" charset="0"/>
                <a:cs typeface="Times New Roman" pitchFamily="18" charset="0"/>
              </a:rPr>
              <a:t>/49</a:t>
            </a:r>
          </a:p>
        </p:txBody>
      </p:sp>
      <p:sp>
        <p:nvSpPr>
          <p:cNvPr id="7"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8" name="TextBox 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9" name="TextBox 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98531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4264" y="731982"/>
            <a:ext cx="11921836" cy="2528888"/>
          </a:xfrm>
          <a:noFill/>
        </p:spPr>
        <p:txBody>
          <a:bodyPr>
            <a:noAutofit/>
          </a:bodyPr>
          <a:lstStyle/>
          <a:p>
            <a:pPr algn="just">
              <a:lnSpc>
                <a:spcPct val="200000"/>
              </a:lnSpc>
            </a:pPr>
            <a:r>
              <a:rPr lang="en-US" sz="2800" dirty="0">
                <a:latin typeface="Times New Roman" panose="02020603050405020304" pitchFamily="18" charset="0"/>
                <a:cs typeface="Times New Roman" panose="02020603050405020304" pitchFamily="18" charset="0"/>
              </a:rPr>
              <a:t>Example: If the specific heat capacity of ice is 0.5 cal/g</a:t>
            </a:r>
            <a:r>
              <a:rPr lang="en-US" sz="2800" dirty="0">
                <a:latin typeface="Times New Roman" panose="02020603050405020304" pitchFamily="18" charset="0"/>
                <a:cs typeface="Times New Roman" panose="02020603050405020304" pitchFamily="18" charset="0"/>
                <a:sym typeface="Symbol" pitchFamily="18" charset="2"/>
              </a:rPr>
              <a:t></a:t>
            </a:r>
            <a:r>
              <a:rPr lang="en-US" sz="2800" dirty="0">
                <a:latin typeface="Times New Roman" panose="02020603050405020304" pitchFamily="18" charset="0"/>
                <a:cs typeface="Times New Roman" panose="02020603050405020304" pitchFamily="18" charset="0"/>
              </a:rPr>
              <a:t>C°, how much heat would have to be added to 200 g of ice, initially at a temperature of -10°C, to raise the ice to the melting point?</a:t>
            </a:r>
          </a:p>
        </p:txBody>
      </p:sp>
      <p:sp>
        <p:nvSpPr>
          <p:cNvPr id="5" name="Text Box 6"/>
          <p:cNvSpPr txBox="1">
            <a:spLocks noChangeArrowheads="1"/>
          </p:cNvSpPr>
          <p:nvPr/>
        </p:nvSpPr>
        <p:spPr bwMode="auto">
          <a:xfrm>
            <a:off x="4953001" y="3020290"/>
            <a:ext cx="5715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Symbol" pitchFamily="18" charset="2"/>
              <a:buNone/>
            </a:pPr>
            <a:r>
              <a:rPr lang="en-US" sz="2400" i="1" dirty="0">
                <a:solidFill>
                  <a:srgbClr val="002060"/>
                </a:solidFill>
                <a:latin typeface="Times New Roman" panose="02020603050405020304" pitchFamily="18" charset="0"/>
                <a:cs typeface="Times New Roman" panose="02020603050405020304" pitchFamily="18" charset="0"/>
              </a:rPr>
              <a:t>m</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 = 200 g				</a:t>
            </a:r>
          </a:p>
          <a:p>
            <a:pPr>
              <a:buFont typeface="Symbol" pitchFamily="18" charset="2"/>
              <a:buNone/>
            </a:pPr>
            <a:r>
              <a:rPr lang="en-US" sz="2400" i="1" dirty="0">
                <a:solidFill>
                  <a:srgbClr val="002060"/>
                </a:solidFill>
                <a:latin typeface="Times New Roman" panose="02020603050405020304" pitchFamily="18" charset="0"/>
                <a:cs typeface="Times New Roman" panose="02020603050405020304" pitchFamily="18" charset="0"/>
              </a:rPr>
              <a:t>c</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 = 0.5 </a:t>
            </a:r>
            <a:r>
              <a:rPr lang="en-US" sz="2400" dirty="0" err="1">
                <a:solidFill>
                  <a:srgbClr val="002060"/>
                </a:solidFill>
                <a:latin typeface="Times New Roman" panose="02020603050405020304" pitchFamily="18" charset="0"/>
                <a:cs typeface="Times New Roman" panose="02020603050405020304" pitchFamily="18" charset="0"/>
              </a:rPr>
              <a:t>cal</a:t>
            </a:r>
            <a:r>
              <a:rPr lang="en-US" sz="2400" dirty="0">
                <a:solidFill>
                  <a:srgbClr val="002060"/>
                </a:solidFill>
                <a:latin typeface="Times New Roman" panose="02020603050405020304" pitchFamily="18" charset="0"/>
                <a:cs typeface="Times New Roman" panose="02020603050405020304" pitchFamily="18" charset="0"/>
              </a:rPr>
              <a:t>/</a:t>
            </a:r>
            <a:r>
              <a:rPr lang="en-US" sz="2400" dirty="0" err="1">
                <a:solidFill>
                  <a:srgbClr val="002060"/>
                </a:solidFill>
                <a:latin typeface="Times New Roman" panose="02020603050405020304" pitchFamily="18" charset="0"/>
                <a:cs typeface="Times New Roman" panose="02020603050405020304" pitchFamily="18" charset="0"/>
              </a:rPr>
              <a:t>g</a:t>
            </a:r>
            <a:r>
              <a:rPr lang="en-US" sz="2400" dirty="0" err="1">
                <a:solidFill>
                  <a:srgbClr val="002060"/>
                </a:solidFill>
                <a:latin typeface="Times New Roman" panose="02020603050405020304" pitchFamily="18" charset="0"/>
                <a:cs typeface="Times New Roman" panose="02020603050405020304" pitchFamily="18" charset="0"/>
                <a:sym typeface="Symbol" pitchFamily="18" charset="2"/>
              </a:rPr>
              <a:t></a:t>
            </a:r>
            <a:r>
              <a:rPr lang="en-US" sz="2400" dirty="0" err="1">
                <a:solidFill>
                  <a:srgbClr val="002060"/>
                </a:solidFill>
                <a:latin typeface="Times New Roman" panose="02020603050405020304" pitchFamily="18" charset="0"/>
                <a:cs typeface="Times New Roman" panose="02020603050405020304" pitchFamily="18" charset="0"/>
              </a:rPr>
              <a:t>C</a:t>
            </a:r>
            <a:r>
              <a:rPr lang="en-US" sz="2400" dirty="0">
                <a:solidFill>
                  <a:srgbClr val="002060"/>
                </a:solidFill>
                <a:latin typeface="Times New Roman" panose="02020603050405020304" pitchFamily="18" charset="0"/>
                <a:cs typeface="Times New Roman" panose="02020603050405020304" pitchFamily="18" charset="0"/>
              </a:rPr>
              <a:t>° </a:t>
            </a:r>
          </a:p>
          <a:p>
            <a:pPr>
              <a:buFont typeface="Symbol" pitchFamily="18" charset="2"/>
              <a:buNone/>
            </a:pPr>
            <a:r>
              <a:rPr lang="en-US" sz="2400" i="1" dirty="0">
                <a:solidFill>
                  <a:srgbClr val="002060"/>
                </a:solidFill>
                <a:latin typeface="Times New Roman" panose="02020603050405020304" pitchFamily="18" charset="0"/>
                <a:cs typeface="Times New Roman" panose="02020603050405020304" pitchFamily="18" charset="0"/>
              </a:rPr>
              <a:t>T</a:t>
            </a:r>
            <a:r>
              <a:rPr lang="en-US" sz="2400" dirty="0">
                <a:solidFill>
                  <a:srgbClr val="002060"/>
                </a:solidFill>
                <a:latin typeface="Times New Roman" panose="02020603050405020304" pitchFamily="18" charset="0"/>
                <a:cs typeface="Times New Roman" panose="02020603050405020304" pitchFamily="18" charset="0"/>
              </a:rPr>
              <a:t> = -10°C			</a:t>
            </a:r>
          </a:p>
          <a:p>
            <a:pPr>
              <a:buFont typeface="Symbol" pitchFamily="18" charset="2"/>
              <a:buNone/>
            </a:pPr>
            <a:endParaRPr lang="en-US" sz="2400" i="1" dirty="0">
              <a:solidFill>
                <a:srgbClr val="002060"/>
              </a:solidFill>
              <a:latin typeface="Times New Roman" panose="02020603050405020304" pitchFamily="18" charset="0"/>
              <a:cs typeface="Times New Roman" panose="02020603050405020304" pitchFamily="18" charset="0"/>
            </a:endParaRPr>
          </a:p>
          <a:p>
            <a:pPr>
              <a:buFont typeface="Symbol" pitchFamily="18" charset="2"/>
              <a:buNone/>
            </a:pPr>
            <a:r>
              <a:rPr lang="en-US" sz="2400" i="1" dirty="0">
                <a:solidFill>
                  <a:srgbClr val="002060"/>
                </a:solidFill>
                <a:latin typeface="Times New Roman" panose="02020603050405020304" pitchFamily="18" charset="0"/>
                <a:cs typeface="Times New Roman" panose="02020603050405020304" pitchFamily="18" charset="0"/>
              </a:rPr>
              <a:t>Q</a:t>
            </a:r>
            <a:r>
              <a:rPr lang="en-US" sz="2400" dirty="0">
                <a:solidFill>
                  <a:srgbClr val="002060"/>
                </a:solidFill>
                <a:latin typeface="Times New Roman" panose="02020603050405020304" pitchFamily="18" charset="0"/>
                <a:cs typeface="Times New Roman" panose="02020603050405020304" pitchFamily="18" charset="0"/>
              </a:rPr>
              <a:t> = </a:t>
            </a:r>
            <a:r>
              <a:rPr lang="en-US" sz="2400" i="1" dirty="0" err="1">
                <a:solidFill>
                  <a:srgbClr val="002060"/>
                </a:solidFill>
                <a:latin typeface="Times New Roman" panose="02020603050405020304" pitchFamily="18" charset="0"/>
                <a:cs typeface="Times New Roman" panose="02020603050405020304" pitchFamily="18" charset="0"/>
              </a:rPr>
              <a:t>mc</a:t>
            </a:r>
            <a:r>
              <a:rPr lang="en-US" sz="2400" i="1" dirty="0" err="1">
                <a:solidFill>
                  <a:srgbClr val="002060"/>
                </a:solidFill>
                <a:latin typeface="Times New Roman" panose="02020603050405020304" pitchFamily="18" charset="0"/>
                <a:cs typeface="Times New Roman" panose="02020603050405020304" pitchFamily="18" charset="0"/>
                <a:sym typeface="Symbol" pitchFamily="18" charset="2"/>
              </a:rPr>
              <a:t>T</a:t>
            </a:r>
            <a:r>
              <a:rPr lang="en-US" sz="2400" dirty="0">
                <a:solidFill>
                  <a:srgbClr val="002060"/>
                </a:solidFill>
                <a:latin typeface="Times New Roman" panose="02020603050405020304" pitchFamily="18" charset="0"/>
                <a:cs typeface="Times New Roman" panose="02020603050405020304" pitchFamily="18" charset="0"/>
              </a:rPr>
              <a:t> </a:t>
            </a:r>
          </a:p>
          <a:p>
            <a:pPr>
              <a:buFont typeface="Symbol" pitchFamily="18" charset="2"/>
              <a:buNone/>
            </a:pPr>
            <a:r>
              <a:rPr lang="en-US" sz="2400" dirty="0">
                <a:solidFill>
                  <a:srgbClr val="002060"/>
                </a:solidFill>
                <a:latin typeface="Times New Roman" panose="02020603050405020304" pitchFamily="18" charset="0"/>
                <a:cs typeface="Times New Roman" panose="02020603050405020304" pitchFamily="18" charset="0"/>
              </a:rPr>
              <a:t>	= (200 g)(</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0.5 </a:t>
            </a:r>
            <a:r>
              <a:rPr lang="en-US" sz="2400" dirty="0">
                <a:solidFill>
                  <a:srgbClr val="002060"/>
                </a:solidFill>
                <a:latin typeface="Times New Roman" panose="02020603050405020304" pitchFamily="18" charset="0"/>
                <a:cs typeface="Times New Roman" panose="02020603050405020304" pitchFamily="18" charset="0"/>
              </a:rPr>
              <a:t>cal/</a:t>
            </a:r>
            <a:r>
              <a:rPr lang="en-US" sz="2400" dirty="0" err="1">
                <a:solidFill>
                  <a:srgbClr val="002060"/>
                </a:solidFill>
                <a:latin typeface="Times New Roman" panose="02020603050405020304" pitchFamily="18" charset="0"/>
                <a:cs typeface="Times New Roman" panose="02020603050405020304" pitchFamily="18" charset="0"/>
              </a:rPr>
              <a:t>g</a:t>
            </a:r>
            <a:r>
              <a:rPr lang="en-US" sz="2400" dirty="0" err="1">
                <a:solidFill>
                  <a:srgbClr val="002060"/>
                </a:solidFill>
                <a:latin typeface="Times New Roman" panose="02020603050405020304" pitchFamily="18" charset="0"/>
                <a:cs typeface="Times New Roman" panose="02020603050405020304" pitchFamily="18" charset="0"/>
                <a:sym typeface="Symbol" pitchFamily="18" charset="2"/>
              </a:rPr>
              <a:t></a:t>
            </a:r>
            <a:r>
              <a:rPr lang="en-US" sz="2400" dirty="0" err="1">
                <a:solidFill>
                  <a:srgbClr val="002060"/>
                </a:solidFill>
                <a:latin typeface="Times New Roman" panose="02020603050405020304" pitchFamily="18" charset="0"/>
                <a:cs typeface="Times New Roman" panose="02020603050405020304" pitchFamily="18" charset="0"/>
              </a:rPr>
              <a:t>C</a:t>
            </a:r>
            <a:r>
              <a:rPr lang="en-US" sz="2400" dirty="0">
                <a:solidFill>
                  <a:srgbClr val="002060"/>
                </a:solidFill>
                <a:latin typeface="Times New Roman" panose="02020603050405020304" pitchFamily="18" charset="0"/>
                <a:cs typeface="Times New Roman" panose="02020603050405020304" pitchFamily="18" charset="0"/>
              </a:rPr>
              <a:t>°)(10°C) 		= 1,000 cal </a:t>
            </a:r>
          </a:p>
          <a:p>
            <a:pPr>
              <a:buFont typeface="Symbol" pitchFamily="18" charset="2"/>
              <a:buNone/>
            </a:pPr>
            <a:r>
              <a:rPr lang="en-US" sz="2400" dirty="0">
                <a:solidFill>
                  <a:srgbClr val="002060"/>
                </a:solidFill>
                <a:latin typeface="Times New Roman" panose="02020603050405020304" pitchFamily="18" charset="0"/>
                <a:cs typeface="Times New Roman" panose="02020603050405020304" pitchFamily="18" charset="0"/>
              </a:rPr>
              <a:t>(heat required to raise the temperature)</a:t>
            </a:r>
          </a:p>
        </p:txBody>
      </p:sp>
      <p:sp>
        <p:nvSpPr>
          <p:cNvPr id="6" name="TextBox 5"/>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 </a:t>
            </a:r>
            <a:r>
              <a:rPr lang="en-US" kern="0" noProof="0" dirty="0">
                <a:solidFill>
                  <a:prstClr val="black"/>
                </a:solidFill>
                <a:latin typeface="Times New Roman" pitchFamily="18" charset="0"/>
                <a:cs typeface="Times New Roman" pitchFamily="18" charset="0"/>
              </a:rPr>
              <a:t>23</a:t>
            </a:r>
            <a:r>
              <a:rPr lang="en-US" kern="0" dirty="0">
                <a:solidFill>
                  <a:prstClr val="black"/>
                </a:solidFill>
                <a:latin typeface="Times New Roman" pitchFamily="18" charset="0"/>
                <a:cs typeface="Times New Roman" pitchFamily="18" charset="0"/>
              </a:rPr>
              <a:t>/49</a:t>
            </a:r>
          </a:p>
        </p:txBody>
      </p:sp>
      <p:sp>
        <p:nvSpPr>
          <p:cNvPr id="10"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6326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from="(-#ppt_w/2)" to="(#ppt_x)" calcmode="lin" valueType="num">
                                      <p:cBhvr>
                                        <p:cTn id="7" dur="600" fill="hold">
                                          <p:stCondLst>
                                            <p:cond delay="0"/>
                                          </p:stCondLst>
                                        </p:cTn>
                                        <p:tgtEl>
                                          <p:spTgt spid="5"/>
                                        </p:tgtEl>
                                        <p:attrNameLst>
                                          <p:attrName>ppt_x</p:attrName>
                                        </p:attrNameLst>
                                      </p:cBhvr>
                                    </p:anim>
                                    <p:anim from="0" to="-1.0" calcmode="lin" valueType="num">
                                      <p:cBhvr>
                                        <p:cTn id="8" dur="200" decel="50000" autoRev="1" fill="hold">
                                          <p:stCondLst>
                                            <p:cond delay="600"/>
                                          </p:stCondLst>
                                        </p:cTn>
                                        <p:tgtEl>
                                          <p:spTgt spid="5"/>
                                        </p:tgtEl>
                                        <p:attrNameLst>
                                          <p:attrName>xshear</p:attrName>
                                        </p:attrNameLst>
                                      </p:cBhvr>
                                    </p:anim>
                                    <p:animScale>
                                      <p:cBhvr>
                                        <p:cTn id="9" dur="200" decel="100000" autoRev="1" fill="hold">
                                          <p:stCondLst>
                                            <p:cond delay="600"/>
                                          </p:stCondLst>
                                        </p:cTn>
                                        <p:tgtEl>
                                          <p:spTgt spid="5"/>
                                        </p:tgtEl>
                                      </p:cBhvr>
                                      <p:from x="100000" y="100000"/>
                                      <p:to x="80000" y="100000"/>
                                    </p:animScale>
                                    <p:anim by="(#ppt_h/3+#ppt_w*0.1)" calcmode="lin" valueType="num">
                                      <p:cBhvr additive="sum">
                                        <p:cTn id="10" dur="200" decel="100000" autoRev="1" fill="hold">
                                          <p:stCondLst>
                                            <p:cond delay="600"/>
                                          </p:stCondLst>
                                        </p:cTn>
                                        <p:tgtEl>
                                          <p:spTgt spid="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963" y="613064"/>
            <a:ext cx="11416146" cy="2528888"/>
          </a:xfrm>
          <a:noFill/>
        </p:spPr>
        <p:txBody>
          <a:bodyPr>
            <a:normAutofit fontScale="90000"/>
          </a:bodyPr>
          <a:lstStyle/>
          <a:p>
            <a:pPr>
              <a:lnSpc>
                <a:spcPct val="200000"/>
              </a:lnSpc>
            </a:pPr>
            <a:r>
              <a:rPr lang="en-US" sz="3200" dirty="0">
                <a:latin typeface="Times New Roman" panose="02020603050405020304" pitchFamily="18" charset="0"/>
                <a:cs typeface="Times New Roman" panose="02020603050405020304" pitchFamily="18" charset="0"/>
              </a:rPr>
              <a:t>Example: If the specific heat capacity of ice is 0.5 </a:t>
            </a:r>
            <a:r>
              <a:rPr lang="en-US" sz="3200" dirty="0" err="1">
                <a:latin typeface="Times New Roman" panose="02020603050405020304" pitchFamily="18" charset="0"/>
                <a:cs typeface="Times New Roman" panose="02020603050405020304" pitchFamily="18" charset="0"/>
              </a:rPr>
              <a:t>cal</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g</a:t>
            </a:r>
            <a:r>
              <a:rPr lang="en-US" sz="3200" dirty="0" err="1">
                <a:latin typeface="Times New Roman" panose="02020603050405020304" pitchFamily="18" charset="0"/>
                <a:cs typeface="Times New Roman" panose="02020603050405020304" pitchFamily="18" charset="0"/>
                <a:sym typeface="Symbol" pitchFamily="18" charset="2"/>
              </a:rPr>
              <a:t></a:t>
            </a:r>
            <a:r>
              <a:rPr lang="en-US" sz="3200" dirty="0" err="1">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 how much heat would have to be added to 200 g of ice, initially at a temperature of -10°C, to completely melt the ice? (Latent heat is 80 </a:t>
            </a:r>
            <a:r>
              <a:rPr lang="en-US" sz="3200" dirty="0" err="1">
                <a:latin typeface="Times New Roman" panose="02020603050405020304" pitchFamily="18" charset="0"/>
                <a:cs typeface="Times New Roman" panose="02020603050405020304" pitchFamily="18" charset="0"/>
              </a:rPr>
              <a:t>cal</a:t>
            </a:r>
            <a:r>
              <a:rPr lang="en-US" sz="3200" dirty="0">
                <a:latin typeface="Times New Roman" panose="02020603050405020304" pitchFamily="18" charset="0"/>
                <a:cs typeface="Times New Roman" panose="02020603050405020304" pitchFamily="18" charset="0"/>
              </a:rPr>
              <a:t>/g)</a:t>
            </a:r>
          </a:p>
        </p:txBody>
      </p:sp>
      <p:sp>
        <p:nvSpPr>
          <p:cNvPr id="5" name="Text Box 5"/>
          <p:cNvSpPr txBox="1">
            <a:spLocks noChangeArrowheads="1"/>
          </p:cNvSpPr>
          <p:nvPr/>
        </p:nvSpPr>
        <p:spPr bwMode="auto">
          <a:xfrm>
            <a:off x="2590800" y="3200400"/>
            <a:ext cx="81880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Symbol" pitchFamily="18" charset="2"/>
              <a:buNone/>
            </a:pPr>
            <a:r>
              <a:rPr lang="en-US" sz="2400" i="1" dirty="0">
                <a:solidFill>
                  <a:srgbClr val="002060"/>
                </a:solidFill>
                <a:latin typeface="Times New Roman" panose="02020603050405020304" pitchFamily="18" charset="0"/>
                <a:cs typeface="Times New Roman" panose="02020603050405020304" pitchFamily="18" charset="0"/>
              </a:rPr>
              <a:t>L</a:t>
            </a:r>
            <a:r>
              <a:rPr lang="en-US" sz="2400" i="1" baseline="-25000" dirty="0">
                <a:solidFill>
                  <a:srgbClr val="002060"/>
                </a:solidFill>
                <a:latin typeface="Times New Roman" panose="02020603050405020304" pitchFamily="18" charset="0"/>
                <a:cs typeface="Times New Roman" panose="02020603050405020304" pitchFamily="18" charset="0"/>
              </a:rPr>
              <a:t>f</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 = 80 </a:t>
            </a:r>
            <a:r>
              <a:rPr lang="en-US" sz="2400" dirty="0" err="1">
                <a:solidFill>
                  <a:srgbClr val="002060"/>
                </a:solidFill>
                <a:latin typeface="Times New Roman" panose="02020603050405020304" pitchFamily="18" charset="0"/>
                <a:cs typeface="Times New Roman" panose="02020603050405020304" pitchFamily="18" charset="0"/>
                <a:sym typeface="Symbol" pitchFamily="18" charset="2"/>
              </a:rPr>
              <a:t>cal</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/g		 </a:t>
            </a:r>
            <a:r>
              <a:rPr lang="en-US" sz="2400" i="1" dirty="0">
                <a:solidFill>
                  <a:srgbClr val="002060"/>
                </a:solidFill>
                <a:latin typeface="Times New Roman" panose="02020603050405020304" pitchFamily="18" charset="0"/>
                <a:cs typeface="Times New Roman" panose="02020603050405020304" pitchFamily="18" charset="0"/>
              </a:rPr>
              <a:t>Q</a:t>
            </a:r>
            <a:r>
              <a:rPr lang="en-US" sz="2400" dirty="0">
                <a:solidFill>
                  <a:srgbClr val="002060"/>
                </a:solidFill>
                <a:latin typeface="Times New Roman" panose="02020603050405020304" pitchFamily="18" charset="0"/>
                <a:cs typeface="Times New Roman" panose="02020603050405020304" pitchFamily="18" charset="0"/>
              </a:rPr>
              <a:t> = </a:t>
            </a:r>
            <a:r>
              <a:rPr lang="en-US" sz="2400" i="1" dirty="0" err="1">
                <a:solidFill>
                  <a:srgbClr val="002060"/>
                </a:solidFill>
                <a:latin typeface="Times New Roman" panose="02020603050405020304" pitchFamily="18" charset="0"/>
                <a:cs typeface="Times New Roman" panose="02020603050405020304" pitchFamily="18" charset="0"/>
              </a:rPr>
              <a:t>mL</a:t>
            </a:r>
            <a:r>
              <a:rPr lang="en-US" sz="2400" i="1" baseline="-25000" dirty="0" err="1">
                <a:solidFill>
                  <a:srgbClr val="002060"/>
                </a:solidFill>
                <a:latin typeface="Times New Roman" panose="02020603050405020304" pitchFamily="18" charset="0"/>
                <a:cs typeface="Times New Roman" panose="02020603050405020304" pitchFamily="18" charset="0"/>
              </a:rPr>
              <a:t>f</a:t>
            </a:r>
            <a:r>
              <a:rPr lang="en-US" sz="2400" dirty="0">
                <a:solidFill>
                  <a:srgbClr val="002060"/>
                </a:solidFill>
                <a:latin typeface="Times New Roman" panose="02020603050405020304" pitchFamily="18" charset="0"/>
                <a:cs typeface="Times New Roman" panose="02020603050405020304" pitchFamily="18" charset="0"/>
              </a:rPr>
              <a:t> </a:t>
            </a:r>
          </a:p>
          <a:p>
            <a:pPr>
              <a:buFont typeface="Symbol" pitchFamily="18" charset="2"/>
              <a:buNone/>
            </a:pPr>
            <a:r>
              <a:rPr lang="en-US" sz="2400" dirty="0">
                <a:solidFill>
                  <a:srgbClr val="002060"/>
                </a:solidFill>
                <a:latin typeface="Times New Roman" panose="02020603050405020304" pitchFamily="18" charset="0"/>
                <a:cs typeface="Times New Roman" panose="02020603050405020304" pitchFamily="18" charset="0"/>
              </a:rPr>
              <a:t>			= (200 g)(</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80 cal/g</a:t>
            </a:r>
            <a:r>
              <a:rPr lang="en-US" sz="2400" dirty="0">
                <a:solidFill>
                  <a:srgbClr val="002060"/>
                </a:solidFill>
                <a:latin typeface="Times New Roman" panose="02020603050405020304" pitchFamily="18" charset="0"/>
                <a:cs typeface="Times New Roman" panose="02020603050405020304" pitchFamily="18" charset="0"/>
              </a:rPr>
              <a:t>) 				                        = 16,000 cal</a:t>
            </a:r>
          </a:p>
          <a:p>
            <a:pPr>
              <a:buFont typeface="Symbol" pitchFamily="18" charset="2"/>
              <a:buNone/>
            </a:pPr>
            <a:r>
              <a:rPr lang="en-US" sz="2400" dirty="0">
                <a:solidFill>
                  <a:srgbClr val="002060"/>
                </a:solidFill>
                <a:latin typeface="Times New Roman" panose="02020603050405020304" pitchFamily="18" charset="0"/>
                <a:cs typeface="Times New Roman" panose="02020603050405020304" pitchFamily="18" charset="0"/>
              </a:rPr>
              <a:t>		(heat required to melt the ice) </a:t>
            </a:r>
            <a:r>
              <a:rPr lang="en-US" sz="2400" dirty="0">
                <a:solidFill>
                  <a:srgbClr val="002060"/>
                </a:solidFill>
                <a:latin typeface="Times New Roman" panose="02020603050405020304" pitchFamily="18" charset="0"/>
                <a:cs typeface="Times New Roman" panose="02020603050405020304" pitchFamily="18" charset="0"/>
                <a:sym typeface="Symbol" pitchFamily="18" charset="2"/>
              </a:rPr>
              <a:t>				</a:t>
            </a:r>
          </a:p>
          <a:p>
            <a:pPr>
              <a:buFont typeface="Symbol" pitchFamily="18" charset="2"/>
              <a:buNone/>
            </a:pPr>
            <a:r>
              <a:rPr lang="en-US" sz="2400" dirty="0">
                <a:solidFill>
                  <a:srgbClr val="002060"/>
                </a:solidFill>
                <a:latin typeface="Times New Roman" panose="02020603050405020304" pitchFamily="18" charset="0"/>
                <a:cs typeface="Times New Roman" panose="02020603050405020304" pitchFamily="18" charset="0"/>
              </a:rPr>
              <a:t>Total heat required to raise the ice to 0 °C and then to melt the ice is: 		</a:t>
            </a:r>
          </a:p>
          <a:p>
            <a:pPr>
              <a:buFont typeface="Symbol" pitchFamily="18" charset="2"/>
              <a:buNone/>
            </a:pPr>
            <a:r>
              <a:rPr lang="en-US" sz="2400" dirty="0">
                <a:solidFill>
                  <a:srgbClr val="002060"/>
                </a:solidFill>
                <a:latin typeface="Times New Roman" panose="02020603050405020304" pitchFamily="18" charset="0"/>
                <a:cs typeface="Times New Roman" panose="02020603050405020304" pitchFamily="18" charset="0"/>
              </a:rPr>
              <a:t>1,000 cal + 16,000 cal = 17,000 cal = 17 kcal</a:t>
            </a:r>
          </a:p>
        </p:txBody>
      </p:sp>
      <p:sp>
        <p:nvSpPr>
          <p:cNvPr id="6" name="TextBox 5"/>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 </a:t>
            </a:r>
            <a:r>
              <a:rPr lang="en-US" kern="0" noProof="0" dirty="0">
                <a:solidFill>
                  <a:prstClr val="black"/>
                </a:solidFill>
                <a:latin typeface="Times New Roman" pitchFamily="18" charset="0"/>
                <a:cs typeface="Times New Roman" pitchFamily="18" charset="0"/>
              </a:rPr>
              <a:t>24</a:t>
            </a:r>
            <a:r>
              <a:rPr lang="en-US" kern="0" dirty="0">
                <a:solidFill>
                  <a:prstClr val="black"/>
                </a:solidFill>
                <a:latin typeface="Times New Roman" pitchFamily="18" charset="0"/>
                <a:cs typeface="Times New Roman" pitchFamily="18" charset="0"/>
              </a:rPr>
              <a:t>/49</a:t>
            </a:r>
          </a:p>
        </p:txBody>
      </p:sp>
      <p:sp>
        <p:nvSpPr>
          <p:cNvPr id="10"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4124310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from="(-#ppt_w/2)" to="(#ppt_x)" calcmode="lin" valueType="num">
                                      <p:cBhvr>
                                        <p:cTn id="7" dur="600" fill="hold">
                                          <p:stCondLst>
                                            <p:cond delay="0"/>
                                          </p:stCondLst>
                                        </p:cTn>
                                        <p:tgtEl>
                                          <p:spTgt spid="5"/>
                                        </p:tgtEl>
                                        <p:attrNameLst>
                                          <p:attrName>ppt_x</p:attrName>
                                        </p:attrNameLst>
                                      </p:cBhvr>
                                    </p:anim>
                                    <p:anim from="0" to="-1.0" calcmode="lin" valueType="num">
                                      <p:cBhvr>
                                        <p:cTn id="8" dur="200" decel="50000" autoRev="1" fill="hold">
                                          <p:stCondLst>
                                            <p:cond delay="600"/>
                                          </p:stCondLst>
                                        </p:cTn>
                                        <p:tgtEl>
                                          <p:spTgt spid="5"/>
                                        </p:tgtEl>
                                        <p:attrNameLst>
                                          <p:attrName>xshear</p:attrName>
                                        </p:attrNameLst>
                                      </p:cBhvr>
                                    </p:anim>
                                    <p:animScale>
                                      <p:cBhvr>
                                        <p:cTn id="9" dur="200" decel="100000" autoRev="1" fill="hold">
                                          <p:stCondLst>
                                            <p:cond delay="600"/>
                                          </p:stCondLst>
                                        </p:cTn>
                                        <p:tgtEl>
                                          <p:spTgt spid="5"/>
                                        </p:tgtEl>
                                      </p:cBhvr>
                                      <p:from x="100000" y="100000"/>
                                      <p:to x="80000" y="100000"/>
                                    </p:animScale>
                                    <p:anim by="(#ppt_h/3+#ppt_w*0.1)" calcmode="lin" valueType="num">
                                      <p:cBhvr additive="sum">
                                        <p:cTn id="10" dur="200" decel="100000" autoRev="1" fill="hold">
                                          <p:stCondLst>
                                            <p:cond delay="600"/>
                                          </p:stCondLst>
                                        </p:cTn>
                                        <p:tgtEl>
                                          <p:spTgt spid="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4" y="711200"/>
            <a:ext cx="12183806" cy="1200329"/>
          </a:xfrm>
          <a:prstGeom prst="rect">
            <a:avLst/>
          </a:prstGeom>
        </p:spPr>
        <p:txBody>
          <a:bodyPr wrap="square">
            <a:spAutoFit/>
          </a:bodyPr>
          <a:lstStyle/>
          <a:p>
            <a:r>
              <a:rPr lang="en-US" sz="2400" b="1" dirty="0">
                <a:solidFill>
                  <a:srgbClr val="000000"/>
                </a:solidFill>
                <a:latin typeface="Times New Roman" panose="02020603050405020304" pitchFamily="18" charset="0"/>
                <a:cs typeface="Times New Roman" panose="02020603050405020304" pitchFamily="18" charset="0"/>
              </a:rPr>
              <a:t>Example:</a:t>
            </a:r>
            <a:br>
              <a:rPr lang="en-US" sz="2400" b="1" dirty="0">
                <a:solidFill>
                  <a:srgbClr val="000000"/>
                </a:solidFill>
                <a:latin typeface="Times New Roman" panose="02020603050405020304" pitchFamily="18" charset="0"/>
                <a:cs typeface="Times New Roman" panose="02020603050405020304" pitchFamily="18" charset="0"/>
              </a:rPr>
            </a:br>
            <a:r>
              <a:rPr lang="en-US" sz="2400" dirty="0">
                <a:solidFill>
                  <a:srgbClr val="000000"/>
                </a:solidFill>
                <a:latin typeface="Times New Roman" panose="02020603050405020304" pitchFamily="18" charset="0"/>
                <a:cs typeface="Times New Roman" panose="02020603050405020304" pitchFamily="18" charset="0"/>
              </a:rPr>
              <a:t>How much heat energy is required to change a 40 g ice cube from a solid at -10 </a:t>
            </a:r>
            <a:r>
              <a:rPr lang="en-US" sz="2400" baseline="30000" dirty="0">
                <a:solidFill>
                  <a:srgbClr val="000000"/>
                </a:solidFill>
                <a:latin typeface="Times New Roman" panose="02020603050405020304" pitchFamily="18" charset="0"/>
                <a:cs typeface="Times New Roman" panose="02020603050405020304" pitchFamily="18" charset="0"/>
              </a:rPr>
              <a:t>0</a:t>
            </a:r>
            <a:r>
              <a:rPr lang="en-US" sz="2400" dirty="0">
                <a:solidFill>
                  <a:srgbClr val="000000"/>
                </a:solidFill>
                <a:latin typeface="Times New Roman" panose="02020603050405020304" pitchFamily="18" charset="0"/>
                <a:cs typeface="Times New Roman" panose="02020603050405020304" pitchFamily="18" charset="0"/>
              </a:rPr>
              <a:t>C to steam at 110 </a:t>
            </a:r>
            <a:r>
              <a:rPr lang="en-US" sz="2400" baseline="30000" dirty="0">
                <a:solidFill>
                  <a:srgbClr val="000000"/>
                </a:solidFill>
                <a:latin typeface="Times New Roman" panose="02020603050405020304" pitchFamily="18" charset="0"/>
                <a:cs typeface="Times New Roman" panose="02020603050405020304" pitchFamily="18" charset="0"/>
              </a:rPr>
              <a:t>0</a:t>
            </a:r>
            <a:r>
              <a:rPr lang="en-US" sz="2400" dirty="0">
                <a:solidFill>
                  <a:srgbClr val="000000"/>
                </a:solidFill>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1220247" y="1691650"/>
            <a:ext cx="9968453" cy="4694486"/>
          </a:xfrm>
          <a:prstGeom prst="rect">
            <a:avLst/>
          </a:prstGeom>
        </p:spPr>
      </p:pic>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25</a:t>
            </a:r>
            <a:r>
              <a:rPr lang="en-US" kern="0" dirty="0">
                <a:solidFill>
                  <a:prstClr val="black"/>
                </a:solidFill>
                <a:latin typeface="Times New Roman" pitchFamily="18" charset="0"/>
                <a:cs typeface="Times New Roman" pitchFamily="18" charset="0"/>
              </a:rPr>
              <a:t>/49</a:t>
            </a:r>
          </a:p>
        </p:txBody>
      </p:sp>
      <p:sp>
        <p:nvSpPr>
          <p:cNvPr id="8" name="Title 1"/>
          <p:cNvSpPr txBox="1">
            <a:spLocks/>
          </p:cNvSpPr>
          <p:nvPr/>
        </p:nvSpPr>
        <p:spPr>
          <a:xfrm>
            <a:off x="0" y="-2201"/>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0" name="TextBox 9"/>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999016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781" y="571329"/>
            <a:ext cx="11337310" cy="4963822"/>
          </a:xfrm>
          <a:prstGeom prst="rect">
            <a:avLst/>
          </a:prstGeom>
        </p:spPr>
      </p:pic>
      <p:sp>
        <p:nvSpPr>
          <p:cNvPr id="3" name="TextBox 2"/>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Specific Heat and Latent Heat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26</a:t>
            </a:r>
            <a:r>
              <a:rPr lang="en-US" kern="0" dirty="0">
                <a:solidFill>
                  <a:prstClr val="black"/>
                </a:solidFill>
                <a:latin typeface="Times New Roman" pitchFamily="18" charset="0"/>
                <a:cs typeface="Times New Roman" pitchFamily="18" charset="0"/>
              </a:rPr>
              <a:t>/49</a:t>
            </a:r>
          </a:p>
        </p:txBody>
      </p:sp>
      <p:sp>
        <p:nvSpPr>
          <p:cNvPr id="6"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Specific Heat and Latent Heat (Cont’d)   </a:t>
            </a:r>
            <a:endParaRPr lang="en-US" sz="1800" kern="0" dirty="0">
              <a:solidFill>
                <a:sysClr val="windowText" lastClr="000000"/>
              </a:solidFill>
              <a:latin typeface="Baskerville Old Face" pitchFamily="18" charset="0"/>
            </a:endParaRPr>
          </a:p>
        </p:txBody>
      </p:sp>
      <p:sp>
        <p:nvSpPr>
          <p:cNvPr id="7" name="TextBox 6"/>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8" name="TextBox 7"/>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09217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of Solids and Liquids</a:t>
            </a:r>
            <a:endParaRPr lang="en-US" sz="1800" kern="0" dirty="0">
              <a:solidFill>
                <a:sysClr val="windowText" lastClr="000000"/>
              </a:solidFill>
              <a:latin typeface="Baskerville Old Face" pitchFamily="18" charset="0"/>
            </a:endParaRPr>
          </a:p>
        </p:txBody>
      </p:sp>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 Review Thermal</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Expansion of Solids and Liquids</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- 27</a:t>
            </a:r>
            <a:r>
              <a:rPr lang="en-US" kern="0" dirty="0">
                <a:solidFill>
                  <a:prstClr val="black"/>
                </a:solidFill>
                <a:latin typeface="Times New Roman" pitchFamily="18" charset="0"/>
                <a:cs typeface="Times New Roman" pitchFamily="18" charset="0"/>
              </a:rPr>
              <a:t>/49</a:t>
            </a:r>
          </a:p>
        </p:txBody>
      </p:sp>
      <p:sp>
        <p:nvSpPr>
          <p:cNvPr id="6" name="Rectangle 5"/>
          <p:cNvSpPr/>
          <p:nvPr/>
        </p:nvSpPr>
        <p:spPr>
          <a:xfrm>
            <a:off x="413830" y="895924"/>
            <a:ext cx="11171842" cy="830997"/>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As the particles gain more energy, we can see that they move further apart from each other, which means the substance will expand.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604" y="2315805"/>
            <a:ext cx="3601068" cy="142794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13829" y="2385667"/>
                <a:ext cx="6693553" cy="1200329"/>
              </a:xfrm>
              <a:prstGeom prst="rect">
                <a:avLst/>
              </a:prstGeom>
              <a:solidFill>
                <a:schemeClr val="accent4">
                  <a:lumMod val="40000"/>
                  <a:lumOff val="60000"/>
                </a:schemeClr>
              </a:solidFill>
            </p:spPr>
            <p:txBody>
              <a:bodyPr wrap="square" rtlCol="0">
                <a:spAutoFit/>
              </a:bodyPr>
              <a:lstStyle/>
              <a:p>
                <a:pPr marL="285750" indent="-285750">
                  <a:buFont typeface="Wingdings" panose="05000000000000000000" pitchFamily="2" charset="2"/>
                  <a:buChar char="Ø"/>
                </a:pPr>
                <a:r>
                  <a:rPr lang="en-US" dirty="0"/>
                  <a:t> </a:t>
                </a:r>
                <a:r>
                  <a:rPr lang="en-US" sz="2400" dirty="0">
                    <a:latin typeface="Times New Roman" panose="02020603050405020304" pitchFamily="18" charset="0"/>
                    <a:cs typeface="Times New Roman" panose="02020603050405020304" pitchFamily="18" charset="0"/>
                  </a:rPr>
                  <a:t>The expansion of substances on heating is called thermal expansion. This happens in solids, liquids and gases</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413829" y="2385667"/>
                <a:ext cx="6693553" cy="1200329"/>
              </a:xfrm>
              <a:prstGeom prst="rect">
                <a:avLst/>
              </a:prstGeom>
              <a:blipFill>
                <a:blip r:embed="rId3"/>
                <a:stretch>
                  <a:fillRect l="-638" t="-4061" r="-455" b="-10660"/>
                </a:stretch>
              </a:blipFill>
            </p:spPr>
            <p:txBody>
              <a:bodyPr/>
              <a:lstStyle/>
              <a:p>
                <a:r>
                  <a:rPr lang="en-US">
                    <a:noFill/>
                  </a:rPr>
                  <a:t> </a:t>
                </a:r>
              </a:p>
            </p:txBody>
          </p:sp>
        </mc:Fallback>
      </mc:AlternateContent>
      <p:sp>
        <p:nvSpPr>
          <p:cNvPr id="9" name="Rectangle 8"/>
          <p:cNvSpPr/>
          <p:nvPr/>
        </p:nvSpPr>
        <p:spPr>
          <a:xfrm>
            <a:off x="476723" y="4218468"/>
            <a:ext cx="11108949" cy="83099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thermal equilibrium the heat loss from hot substance is equal to heat gained by cold substance, so that there is no net movement of energy between two substances. </a:t>
            </a:r>
          </a:p>
        </p:txBody>
      </p:sp>
      <p:sp>
        <p:nvSpPr>
          <p:cNvPr id="10" name="Rectangle 9"/>
          <p:cNvSpPr/>
          <p:nvPr/>
        </p:nvSpPr>
        <p:spPr>
          <a:xfrm>
            <a:off x="413829" y="5394349"/>
            <a:ext cx="11108949" cy="461665"/>
          </a:xfrm>
          <a:prstGeom prst="rect">
            <a:avLst/>
          </a:prstGeom>
          <a:solidFill>
            <a:schemeClr val="accent6">
              <a:lumMod val="20000"/>
              <a:lumOff val="80000"/>
            </a:schemeClr>
          </a:solidFill>
        </p:spPr>
        <p:txBody>
          <a:bodyPr wrap="square">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If two bodies are in thermal equilibrium, they will also be at the same temperature. </a:t>
            </a:r>
          </a:p>
        </p:txBody>
      </p:sp>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842227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91748"/>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- 28</a:t>
            </a:r>
            <a:r>
              <a:rPr lang="en-US" kern="0" dirty="0">
                <a:solidFill>
                  <a:prstClr val="black"/>
                </a:solidFill>
                <a:latin typeface="Times New Roman" pitchFamily="18" charset="0"/>
                <a:cs typeface="Times New Roman" pitchFamily="18" charset="0"/>
              </a:rPr>
              <a:t>/49</a:t>
            </a:r>
          </a:p>
        </p:txBody>
      </p:sp>
      <mc:AlternateContent xmlns:mc="http://schemas.openxmlformats.org/markup-compatibility/2006" xmlns:a14="http://schemas.microsoft.com/office/drawing/2010/main">
        <mc:Choice Requires="a14">
          <p:sp>
            <p:nvSpPr>
              <p:cNvPr id="6" name="Rectangle 5"/>
              <p:cNvSpPr/>
              <p:nvPr/>
            </p:nvSpPr>
            <p:spPr>
              <a:xfrm>
                <a:off x="343266" y="972038"/>
                <a:ext cx="10877727" cy="1569660"/>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Ordinarily a substance expands when heated. If an object has an initial length </a:t>
                </a:r>
                <a14:m>
                  <m:oMath xmlns:m="http://schemas.openxmlformats.org/officeDocument/2006/math">
                    <m:sSub>
                      <m:sSubPr>
                        <m:ctrlPr>
                          <a:rPr lang="en-US" altLang="en-US" sz="2400" i="1" smtClean="0">
                            <a:solidFill>
                              <a:srgbClr val="0000FF"/>
                            </a:solidFill>
                            <a:latin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cs typeface="Times New Roman" panose="02020603050405020304" pitchFamily="18" charset="0"/>
                          </a:rPr>
                          <m:t>𝑐</m:t>
                        </m:r>
                      </m:sub>
                    </m:sSub>
                  </m:oMath>
                </a14:m>
                <a:r>
                  <a:rPr lang="en-US" altLang="en-US" sz="2400" dirty="0">
                    <a:solidFill>
                      <a:srgbClr val="0000FF"/>
                    </a:solidFill>
                    <a:latin typeface="Times New Roman" panose="02020603050405020304" pitchFamily="18" charset="0"/>
                    <a:cs typeface="Times New Roman" panose="02020603050405020304" pitchFamily="18" charset="0"/>
                  </a:rPr>
                  <a:t> at some temperature and undergoes a change in temperature </a:t>
                </a:r>
                <a14:m>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𝑇</m:t>
                    </m:r>
                  </m:oMath>
                </a14:m>
                <a:r>
                  <a:rPr lang="en-US" altLang="en-US" sz="2400" dirty="0">
                    <a:solidFill>
                      <a:srgbClr val="0000FF"/>
                    </a:solidFill>
                    <a:latin typeface="Times New Roman" panose="02020603050405020304" pitchFamily="18" charset="0"/>
                    <a:cs typeface="Times New Roman" panose="02020603050405020304" pitchFamily="18" charset="0"/>
                  </a:rPr>
                  <a:t>, its linear dimension changes by the amount </a:t>
                </a:r>
                <a14:m>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oMath>
                </a14:m>
                <a:r>
                  <a:rPr lang="en-US" altLang="en-US" sz="2400" dirty="0">
                    <a:solidFill>
                      <a:srgbClr val="0000FF"/>
                    </a:solidFill>
                    <a:latin typeface="Times New Roman" panose="02020603050405020304" pitchFamily="18" charset="0"/>
                    <a:cs typeface="Times New Roman" panose="02020603050405020304" pitchFamily="18" charset="0"/>
                  </a:rPr>
                  <a:t>, which is proportional to the object’s initial length (</a:t>
                </a:r>
                <a14:m>
                  <m:oMath xmlns:m="http://schemas.openxmlformats.org/officeDocument/2006/math">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oMath>
                </a14:m>
                <a:r>
                  <a:rPr lang="en-US" altLang="en-US" sz="2400" dirty="0">
                    <a:solidFill>
                      <a:srgbClr val="0000FF"/>
                    </a:solidFill>
                    <a:latin typeface="Times New Roman" panose="02020603050405020304" pitchFamily="18" charset="0"/>
                    <a:cs typeface="Times New Roman" panose="02020603050405020304" pitchFamily="18" charset="0"/>
                  </a:rPr>
                  <a:t>) and the temperature change:</a:t>
                </a:r>
              </a:p>
            </p:txBody>
          </p:sp>
        </mc:Choice>
        <mc:Fallback xmlns="">
          <p:sp>
            <p:nvSpPr>
              <p:cNvPr id="6" name="Rectangle 5"/>
              <p:cNvSpPr>
                <a:spLocks noRot="1" noChangeAspect="1" noMove="1" noResize="1" noEditPoints="1" noAdjustHandles="1" noChangeArrowheads="1" noChangeShapeType="1" noTextEdit="1"/>
              </p:cNvSpPr>
              <p:nvPr/>
            </p:nvSpPr>
            <p:spPr>
              <a:xfrm>
                <a:off x="343266" y="972038"/>
                <a:ext cx="10877727" cy="1569660"/>
              </a:xfrm>
              <a:prstGeom prst="rect">
                <a:avLst/>
              </a:prstGeom>
              <a:blipFill>
                <a:blip r:embed="rId2"/>
                <a:stretch>
                  <a:fillRect l="-728" t="-3101" r="-1513" b="-7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23"/>
              <p:cNvSpPr>
                <a:spLocks noChangeArrowheads="1"/>
              </p:cNvSpPr>
              <p:nvPr/>
            </p:nvSpPr>
            <p:spPr bwMode="auto">
              <a:xfrm>
                <a:off x="2990342" y="2805386"/>
                <a:ext cx="2446835" cy="461665"/>
              </a:xfrm>
              <a:prstGeom prst="rect">
                <a:avLst/>
              </a:prstGeom>
              <a:solidFill>
                <a:schemeClr val="accent2">
                  <a:lumMod val="20000"/>
                  <a:lumOff val="80000"/>
                </a:schemeClr>
              </a:solidFill>
              <a:ln>
                <a:noFill/>
              </a:ln>
              <a:effectLst/>
            </p:spPr>
            <p:txBody>
              <a:bodyPr wrap="square" anchor="ctr">
                <a:spAutoFit/>
              </a:bodyPr>
              <a:lstStyle>
                <a:lvl1pPr marL="457200" indent="-457200">
                  <a:tabLst>
                    <a:tab pos="2400300" algn="l"/>
                  </a:tabLst>
                  <a:defRPr>
                    <a:solidFill>
                      <a:schemeClr val="tx1"/>
                    </a:solidFill>
                    <a:latin typeface="Arial" panose="020B0604020202020204" pitchFamily="34" charset="0"/>
                  </a:defRPr>
                </a:lvl1pPr>
                <a:lvl2pPr marL="914400" indent="-457200">
                  <a:tabLst>
                    <a:tab pos="2400300" algn="l"/>
                  </a:tabLst>
                  <a:defRPr>
                    <a:solidFill>
                      <a:schemeClr val="tx1"/>
                    </a:solidFill>
                    <a:latin typeface="Arial" panose="020B0604020202020204" pitchFamily="34" charset="0"/>
                  </a:defRPr>
                </a:lvl2pPr>
                <a:lvl3pPr marL="1371600" indent="-457200">
                  <a:tabLst>
                    <a:tab pos="2400300" algn="l"/>
                  </a:tabLst>
                  <a:defRPr>
                    <a:solidFill>
                      <a:schemeClr val="tx1"/>
                    </a:solidFill>
                    <a:latin typeface="Arial" panose="020B0604020202020204" pitchFamily="34" charset="0"/>
                  </a:defRPr>
                </a:lvl3pPr>
                <a:lvl4pPr marL="1828800" indent="-457200">
                  <a:tabLst>
                    <a:tab pos="2400300" algn="l"/>
                  </a:tabLst>
                  <a:defRPr>
                    <a:solidFill>
                      <a:schemeClr val="tx1"/>
                    </a:solidFill>
                    <a:latin typeface="Arial" panose="020B0604020202020204" pitchFamily="34" charset="0"/>
                  </a:defRPr>
                </a:lvl4pPr>
                <a:lvl5pPr marL="2286000" indent="-457200">
                  <a:tabLst>
                    <a:tab pos="2400300" algn="l"/>
                  </a:tabLst>
                  <a:defRPr>
                    <a:solidFill>
                      <a:schemeClr val="tx1"/>
                    </a:solidFill>
                    <a:latin typeface="Arial" panose="020B0604020202020204" pitchFamily="34" charset="0"/>
                  </a:defRPr>
                </a:lvl5pPr>
                <a:lvl6pPr marL="2743200" indent="-457200" eaLnBrk="0" fontAlgn="base" hangingPunct="0">
                  <a:spcBef>
                    <a:spcPct val="0"/>
                  </a:spcBef>
                  <a:spcAft>
                    <a:spcPct val="0"/>
                  </a:spcAft>
                  <a:tabLst>
                    <a:tab pos="2400300" algn="l"/>
                  </a:tabLst>
                  <a:defRPr>
                    <a:solidFill>
                      <a:schemeClr val="tx1"/>
                    </a:solidFill>
                    <a:latin typeface="Arial" panose="020B0604020202020204" pitchFamily="34" charset="0"/>
                  </a:defRPr>
                </a:lvl6pPr>
                <a:lvl7pPr marL="3200400" indent="-457200" eaLnBrk="0" fontAlgn="base" hangingPunct="0">
                  <a:spcBef>
                    <a:spcPct val="0"/>
                  </a:spcBef>
                  <a:spcAft>
                    <a:spcPct val="0"/>
                  </a:spcAft>
                  <a:tabLst>
                    <a:tab pos="2400300" algn="l"/>
                  </a:tabLst>
                  <a:defRPr>
                    <a:solidFill>
                      <a:schemeClr val="tx1"/>
                    </a:solidFill>
                    <a:latin typeface="Arial" panose="020B0604020202020204" pitchFamily="34" charset="0"/>
                  </a:defRPr>
                </a:lvl7pPr>
                <a:lvl8pPr marL="3657600" indent="-457200" eaLnBrk="0" fontAlgn="base" hangingPunct="0">
                  <a:spcBef>
                    <a:spcPct val="0"/>
                  </a:spcBef>
                  <a:spcAft>
                    <a:spcPct val="0"/>
                  </a:spcAft>
                  <a:tabLst>
                    <a:tab pos="2400300" algn="l"/>
                  </a:tabLst>
                  <a:defRPr>
                    <a:solidFill>
                      <a:schemeClr val="tx1"/>
                    </a:solidFill>
                    <a:latin typeface="Arial" panose="020B0604020202020204" pitchFamily="34" charset="0"/>
                  </a:defRPr>
                </a:lvl8pPr>
                <a:lvl9pPr marL="4114800" indent="-457200"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0" indent="0"/>
                <a14:m>
                  <m:oMathPara xmlns:m="http://schemas.openxmlformats.org/officeDocument/2006/math">
                    <m:oMathParaPr>
                      <m:jc m:val="centerGroup"/>
                    </m:oMathParaPr>
                    <m:oMath xmlns:m="http://schemas.openxmlformats.org/officeDocument/2006/math">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𝑙</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7" name="Rectangle 23"/>
              <p:cNvSpPr>
                <a:spLocks noRot="1" noChangeAspect="1" noMove="1" noResize="1" noEditPoints="1" noAdjustHandles="1" noChangeArrowheads="1" noChangeShapeType="1" noTextEdit="1"/>
              </p:cNvSpPr>
              <p:nvPr/>
            </p:nvSpPr>
            <p:spPr bwMode="auto">
              <a:xfrm>
                <a:off x="2990342" y="2805386"/>
                <a:ext cx="2446835" cy="46166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990342" y="3504506"/>
                <a:ext cx="2446835"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990342" y="3504506"/>
                <a:ext cx="2446835"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45968" y="4928979"/>
                <a:ext cx="10544103" cy="461665"/>
              </a:xfrm>
              <a:prstGeom prst="rect">
                <a:avLst/>
              </a:prstGeom>
              <a:solidFill>
                <a:schemeClr val="accent5">
                  <a:lumMod val="20000"/>
                  <a:lumOff val="80000"/>
                </a:schemeClr>
              </a:solidFill>
            </p:spPr>
            <p:txBody>
              <a:bodyPr wrap="square" rtlCol="0">
                <a:spAutoFit/>
              </a:bodyPr>
              <a:lstStyle/>
              <a:p>
                <a:pPr marL="285750" indent="-285750">
                  <a:buFont typeface="Wingdings" panose="05000000000000000000" pitchFamily="2" charset="2"/>
                  <a:buChar char="§"/>
                </a:pPr>
                <a:r>
                  <a:rPr lang="en-US" dirty="0"/>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𝛼</m:t>
                    </m:r>
                  </m:oMath>
                </a14:m>
                <a:r>
                  <a:rPr lang="en-US" sz="24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US" sz="2400" i="1" dirty="0" smtClean="0">
                            <a:solidFill>
                              <a:srgbClr val="FF0000"/>
                            </a:solidFill>
                            <a:latin typeface="Cambria Math" panose="02040503050406030204" pitchFamily="18" charset="0"/>
                            <a:cs typeface="Times New Roman" panose="02020603050405020304" pitchFamily="18" charset="0"/>
                          </a:rPr>
                        </m:ctrlPr>
                      </m:fPr>
                      <m:num>
                        <m:r>
                          <a:rPr lang="en-US" sz="2400" b="0" i="1" dirty="0" smtClean="0">
                            <a:solidFill>
                              <a:srgbClr val="FF0000"/>
                            </a:solidFill>
                            <a:latin typeface="Cambria Math" panose="02040503050406030204" pitchFamily="18" charset="0"/>
                            <a:cs typeface="Times New Roman" panose="02020603050405020304" pitchFamily="18" charset="0"/>
                          </a:rPr>
                          <m:t>1</m:t>
                        </m:r>
                      </m:num>
                      <m:den>
                        <m:r>
                          <a:rPr lang="en-US" sz="2400" b="0" i="1" dirty="0" smtClean="0">
                            <a:solidFill>
                              <a:srgbClr val="FF0000"/>
                            </a:solidFill>
                            <a:latin typeface="Cambria Math" panose="02040503050406030204" pitchFamily="18" charset="0"/>
                            <a:cs typeface="Times New Roman" panose="02020603050405020304" pitchFamily="18" charset="0"/>
                          </a:rPr>
                          <m:t>𝐾</m:t>
                        </m:r>
                      </m:den>
                    </m:f>
                    <m:r>
                      <a:rPr lang="en-US" sz="2400" b="0" i="1" dirty="0" smtClean="0">
                        <a:solidFill>
                          <a:srgbClr val="FF0000"/>
                        </a:solidFill>
                        <a:latin typeface="Cambria Math" panose="02040503050406030204" pitchFamily="18" charset="0"/>
                        <a:cs typeface="Times New Roman" panose="02020603050405020304" pitchFamily="18" charset="0"/>
                      </a:rPr>
                      <m:t>𝑜𝑟</m:t>
                    </m:r>
                    <m:r>
                      <a:rPr lang="en-US" sz="2400" b="0" i="1" dirty="0" smtClean="0">
                        <a:solidFill>
                          <a:srgbClr val="FF0000"/>
                        </a:solidFill>
                        <a:latin typeface="Cambria Math" panose="02040503050406030204" pitchFamily="18" charset="0"/>
                        <a:cs typeface="Times New Roman" panose="02020603050405020304" pitchFamily="18" charset="0"/>
                      </a:rPr>
                      <m:t> </m:t>
                    </m:r>
                    <m:sSup>
                      <m:sSupPr>
                        <m:ctrlPr>
                          <a:rPr lang="en-US" sz="2400" b="0" i="1" dirty="0" smtClean="0">
                            <a:solidFill>
                              <a:srgbClr val="FF0000"/>
                            </a:solidFill>
                            <a:latin typeface="Cambria Math" panose="02040503050406030204" pitchFamily="18" charset="0"/>
                            <a:cs typeface="Times New Roman" panose="02020603050405020304" pitchFamily="18" charset="0"/>
                          </a:rPr>
                        </m:ctrlPr>
                      </m:sSupPr>
                      <m:e>
                        <m:r>
                          <a:rPr lang="en-US" sz="2400" b="0" i="1" dirty="0" smtClean="0">
                            <a:solidFill>
                              <a:srgbClr val="FF0000"/>
                            </a:solidFill>
                            <a:latin typeface="Cambria Math" panose="02040503050406030204" pitchFamily="18" charset="0"/>
                            <a:cs typeface="Times New Roman" panose="02020603050405020304" pitchFamily="18" charset="0"/>
                          </a:rPr>
                          <m:t>𝐾</m:t>
                        </m:r>
                      </m:e>
                      <m:sup>
                        <m:r>
                          <a:rPr lang="en-US" sz="2400" b="0" i="1" dirty="0" smtClean="0">
                            <a:solidFill>
                              <a:srgbClr val="FF0000"/>
                            </a:solidFill>
                            <a:latin typeface="Cambria Math" panose="02040503050406030204" pitchFamily="18" charset="0"/>
                            <a:cs typeface="Times New Roman" panose="02020603050405020304" pitchFamily="18" charset="0"/>
                          </a:rPr>
                          <m:t>−1</m:t>
                        </m:r>
                      </m:sup>
                    </m:sSup>
                  </m:oMath>
                </a14:m>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also known as the coefficient of linear expansion for the solid . </a:t>
                </a:r>
              </a:p>
            </p:txBody>
          </p:sp>
        </mc:Choice>
        <mc:Fallback xmlns="">
          <p:sp>
            <p:nvSpPr>
              <p:cNvPr id="9" name="TextBox 8"/>
              <p:cNvSpPr txBox="1">
                <a:spLocks noRot="1" noChangeAspect="1" noMove="1" noResize="1" noEditPoints="1" noAdjustHandles="1" noChangeArrowheads="1" noChangeShapeType="1" noTextEdit="1"/>
              </p:cNvSpPr>
              <p:nvPr/>
            </p:nvSpPr>
            <p:spPr>
              <a:xfrm>
                <a:off x="545968" y="4928979"/>
                <a:ext cx="10544103" cy="461665"/>
              </a:xfrm>
              <a:prstGeom prst="rect">
                <a:avLst/>
              </a:prstGeom>
              <a:blipFill>
                <a:blip r:embed="rId5"/>
                <a:stretch>
                  <a:fillRect l="-405" t="-125333" b="-196000"/>
                </a:stretch>
              </a:blipFill>
            </p:spPr>
            <p:txBody>
              <a:bodyPr/>
              <a:lstStyle/>
              <a:p>
                <a:r>
                  <a:rPr lang="en-US">
                    <a:noFill/>
                  </a:rPr>
                  <a:t> </a:t>
                </a:r>
              </a:p>
            </p:txBody>
          </p:sp>
        </mc:Fallback>
      </mc:AlternateContent>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8040" y="2739680"/>
            <a:ext cx="3712031" cy="897993"/>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8709" y="3546181"/>
            <a:ext cx="3936194" cy="90000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2990342" y="4215356"/>
                <a:ext cx="3231933"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990342" y="4215356"/>
                <a:ext cx="3231933" cy="461665"/>
              </a:xfrm>
              <a:prstGeom prst="rect">
                <a:avLst/>
              </a:prstGeom>
              <a:blipFill>
                <a:blip r:embed="rId8"/>
                <a:stretch>
                  <a:fillRect b="-18421"/>
                </a:stretch>
              </a:blipFill>
            </p:spPr>
            <p:txBody>
              <a:bodyPr/>
              <a:lstStyle/>
              <a:p>
                <a:r>
                  <a:rPr lang="en-US">
                    <a:noFill/>
                  </a:rPr>
                  <a:t> </a:t>
                </a:r>
              </a:p>
            </p:txBody>
          </p:sp>
        </mc:Fallback>
      </mc:AlternateContent>
      <p:sp>
        <p:nvSpPr>
          <p:cNvPr id="14"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5" name="TextBox 14"/>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6" name="TextBox 15"/>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505818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- 29</a:t>
            </a:r>
            <a:r>
              <a:rPr lang="en-US" kern="0" dirty="0">
                <a:solidFill>
                  <a:prstClr val="black"/>
                </a:solidFill>
                <a:latin typeface="Times New Roman" pitchFamily="18" charset="0"/>
                <a:cs typeface="Times New Roman" pitchFamily="18" charset="0"/>
              </a:rPr>
              <a:t>/49</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4446" y="1121608"/>
            <a:ext cx="1824224" cy="23405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644" y="3442520"/>
            <a:ext cx="3836273" cy="303448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413830" y="961239"/>
                <a:ext cx="8612604" cy="1200329"/>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As the plate/surface is heated to cause an increase in temperature, </a:t>
                </a:r>
                <a14:m>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400" dirty="0">
                    <a:solidFill>
                      <a:srgbClr val="0000FF"/>
                    </a:solidFill>
                    <a:latin typeface="Times New Roman" panose="02020603050405020304" pitchFamily="18" charset="0"/>
                    <a:cs typeface="Times New Roman" panose="02020603050405020304" pitchFamily="18" charset="0"/>
                  </a:rPr>
                  <a:t>it expands in width and height such that the surface area when heated  . </a:t>
                </a:r>
              </a:p>
            </p:txBody>
          </p:sp>
        </mc:Choice>
        <mc:Fallback xmlns="">
          <p:sp>
            <p:nvSpPr>
              <p:cNvPr id="8" name="Rectangle 7"/>
              <p:cNvSpPr>
                <a:spLocks noRot="1" noChangeAspect="1" noMove="1" noResize="1" noEditPoints="1" noAdjustHandles="1" noChangeArrowheads="1" noChangeShapeType="1" noTextEdit="1"/>
              </p:cNvSpPr>
              <p:nvPr/>
            </p:nvSpPr>
            <p:spPr>
              <a:xfrm>
                <a:off x="413830" y="961239"/>
                <a:ext cx="8612604" cy="1200329"/>
              </a:xfrm>
              <a:prstGeom prst="rect">
                <a:avLst/>
              </a:prstGeom>
              <a:blipFill>
                <a:blip r:embed="rId4"/>
                <a:stretch>
                  <a:fillRect l="-991" t="-4061" r="-1699"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016467" y="2448991"/>
                <a:ext cx="2446835"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3016467" y="2448991"/>
                <a:ext cx="2446835" cy="461665"/>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23"/>
              <p:cNvSpPr>
                <a:spLocks noChangeArrowheads="1"/>
              </p:cNvSpPr>
              <p:nvPr/>
            </p:nvSpPr>
            <p:spPr bwMode="auto">
              <a:xfrm>
                <a:off x="3016466" y="3128845"/>
                <a:ext cx="2446835" cy="461665"/>
              </a:xfrm>
              <a:prstGeom prst="rect">
                <a:avLst/>
              </a:prstGeom>
              <a:solidFill>
                <a:schemeClr val="accent2">
                  <a:lumMod val="20000"/>
                  <a:lumOff val="80000"/>
                </a:schemeClr>
              </a:solidFill>
              <a:ln>
                <a:noFill/>
              </a:ln>
              <a:effectLst/>
            </p:spPr>
            <p:txBody>
              <a:bodyPr wrap="square" anchor="ctr">
                <a:spAutoFit/>
              </a:bodyPr>
              <a:lstStyle>
                <a:lvl1pPr marL="457200" indent="-457200">
                  <a:tabLst>
                    <a:tab pos="2400300" algn="l"/>
                  </a:tabLst>
                  <a:defRPr>
                    <a:solidFill>
                      <a:schemeClr val="tx1"/>
                    </a:solidFill>
                    <a:latin typeface="Arial" panose="020B0604020202020204" pitchFamily="34" charset="0"/>
                  </a:defRPr>
                </a:lvl1pPr>
                <a:lvl2pPr marL="914400" indent="-457200">
                  <a:tabLst>
                    <a:tab pos="2400300" algn="l"/>
                  </a:tabLst>
                  <a:defRPr>
                    <a:solidFill>
                      <a:schemeClr val="tx1"/>
                    </a:solidFill>
                    <a:latin typeface="Arial" panose="020B0604020202020204" pitchFamily="34" charset="0"/>
                  </a:defRPr>
                </a:lvl2pPr>
                <a:lvl3pPr marL="1371600" indent="-457200">
                  <a:tabLst>
                    <a:tab pos="2400300" algn="l"/>
                  </a:tabLst>
                  <a:defRPr>
                    <a:solidFill>
                      <a:schemeClr val="tx1"/>
                    </a:solidFill>
                    <a:latin typeface="Arial" panose="020B0604020202020204" pitchFamily="34" charset="0"/>
                  </a:defRPr>
                </a:lvl3pPr>
                <a:lvl4pPr marL="1828800" indent="-457200">
                  <a:tabLst>
                    <a:tab pos="2400300" algn="l"/>
                  </a:tabLst>
                  <a:defRPr>
                    <a:solidFill>
                      <a:schemeClr val="tx1"/>
                    </a:solidFill>
                    <a:latin typeface="Arial" panose="020B0604020202020204" pitchFamily="34" charset="0"/>
                  </a:defRPr>
                </a:lvl4pPr>
                <a:lvl5pPr marL="2286000" indent="-457200">
                  <a:tabLst>
                    <a:tab pos="2400300" algn="l"/>
                  </a:tabLst>
                  <a:defRPr>
                    <a:solidFill>
                      <a:schemeClr val="tx1"/>
                    </a:solidFill>
                    <a:latin typeface="Arial" panose="020B0604020202020204" pitchFamily="34" charset="0"/>
                  </a:defRPr>
                </a:lvl5pPr>
                <a:lvl6pPr marL="2743200" indent="-457200" eaLnBrk="0" fontAlgn="base" hangingPunct="0">
                  <a:spcBef>
                    <a:spcPct val="0"/>
                  </a:spcBef>
                  <a:spcAft>
                    <a:spcPct val="0"/>
                  </a:spcAft>
                  <a:tabLst>
                    <a:tab pos="2400300" algn="l"/>
                  </a:tabLst>
                  <a:defRPr>
                    <a:solidFill>
                      <a:schemeClr val="tx1"/>
                    </a:solidFill>
                    <a:latin typeface="Arial" panose="020B0604020202020204" pitchFamily="34" charset="0"/>
                  </a:defRPr>
                </a:lvl6pPr>
                <a:lvl7pPr marL="3200400" indent="-457200" eaLnBrk="0" fontAlgn="base" hangingPunct="0">
                  <a:spcBef>
                    <a:spcPct val="0"/>
                  </a:spcBef>
                  <a:spcAft>
                    <a:spcPct val="0"/>
                  </a:spcAft>
                  <a:tabLst>
                    <a:tab pos="2400300" algn="l"/>
                  </a:tabLst>
                  <a:defRPr>
                    <a:solidFill>
                      <a:schemeClr val="tx1"/>
                    </a:solidFill>
                    <a:latin typeface="Arial" panose="020B0604020202020204" pitchFamily="34" charset="0"/>
                  </a:defRPr>
                </a:lvl7pPr>
                <a:lvl8pPr marL="3657600" indent="-457200" eaLnBrk="0" fontAlgn="base" hangingPunct="0">
                  <a:spcBef>
                    <a:spcPct val="0"/>
                  </a:spcBef>
                  <a:spcAft>
                    <a:spcPct val="0"/>
                  </a:spcAft>
                  <a:tabLst>
                    <a:tab pos="2400300" algn="l"/>
                  </a:tabLst>
                  <a:defRPr>
                    <a:solidFill>
                      <a:schemeClr val="tx1"/>
                    </a:solidFill>
                    <a:latin typeface="Arial" panose="020B0604020202020204" pitchFamily="34" charset="0"/>
                  </a:defRPr>
                </a:lvl8pPr>
                <a:lvl9pPr marL="4114800" indent="-457200"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0" indent="0"/>
                <a14:m>
                  <m:oMathPara xmlns:m="http://schemas.openxmlformats.org/officeDocument/2006/math">
                    <m:oMathParaPr>
                      <m:jc m:val="centerGroup"/>
                    </m:oMathParaPr>
                    <m:oMath xmlns:m="http://schemas.openxmlformats.org/officeDocument/2006/math">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𝐴</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𝛽</m:t>
                      </m:r>
                      <m:sSub>
                        <m:sSub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0" name="Rectangle 23"/>
              <p:cNvSpPr>
                <a:spLocks noRot="1" noChangeAspect="1" noMove="1" noResize="1" noEditPoints="1" noAdjustHandles="1" noChangeArrowheads="1" noChangeShapeType="1" noTextEdit="1"/>
              </p:cNvSpPr>
              <p:nvPr/>
            </p:nvSpPr>
            <p:spPr bwMode="auto">
              <a:xfrm>
                <a:off x="3016466" y="3128845"/>
                <a:ext cx="2446835" cy="461665"/>
              </a:xfrm>
              <a:prstGeom prst="rect">
                <a:avLst/>
              </a:prstGeom>
              <a:blipFill>
                <a:blip r:embed="rId6"/>
                <a:stretch>
                  <a:fillRect b="-1973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016466" y="3808699"/>
                <a:ext cx="3231933"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3016466" y="3808699"/>
                <a:ext cx="3231933" cy="461665"/>
              </a:xfrm>
              <a:prstGeom prst="rect">
                <a:avLst/>
              </a:prstGeom>
              <a:blipFill>
                <a:blip r:embed="rId7"/>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17550" y="4822142"/>
                <a:ext cx="7448501" cy="830997"/>
              </a:xfrm>
              <a:prstGeom prst="rect">
                <a:avLst/>
              </a:prstGeom>
              <a:solidFill>
                <a:schemeClr val="accent5">
                  <a:lumMod val="20000"/>
                  <a:lumOff val="80000"/>
                </a:schemeClr>
              </a:solidFill>
            </p:spPr>
            <p:txBody>
              <a:bodyPr wrap="square" rtlCol="0">
                <a:spAutoFit/>
              </a:bodyPr>
              <a:lstStyle/>
              <a:p>
                <a:pPr marL="285750" indent="-285750">
                  <a:buFont typeface="Wingdings" panose="05000000000000000000" pitchFamily="2" charset="2"/>
                  <a:buChar char="§"/>
                </a:pP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𝛽</m:t>
                    </m:r>
                  </m:oMath>
                </a14:m>
                <a:r>
                  <a:rPr lang="en-US" sz="24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US" sz="2400" i="1" dirty="0" smtClean="0">
                            <a:solidFill>
                              <a:srgbClr val="FF0000"/>
                            </a:solidFill>
                            <a:latin typeface="Cambria Math" panose="02040503050406030204" pitchFamily="18" charset="0"/>
                            <a:cs typeface="Times New Roman" panose="02020603050405020304" pitchFamily="18" charset="0"/>
                          </a:rPr>
                        </m:ctrlPr>
                      </m:fPr>
                      <m:num>
                        <m:r>
                          <a:rPr lang="en-US" sz="2400" b="0" i="1" dirty="0" smtClean="0">
                            <a:solidFill>
                              <a:srgbClr val="FF0000"/>
                            </a:solidFill>
                            <a:latin typeface="Cambria Math" panose="02040503050406030204" pitchFamily="18" charset="0"/>
                            <a:cs typeface="Times New Roman" panose="02020603050405020304" pitchFamily="18" charset="0"/>
                          </a:rPr>
                          <m:t>1</m:t>
                        </m:r>
                      </m:num>
                      <m:den>
                        <m:r>
                          <a:rPr lang="en-US" sz="2400" b="0" i="1" dirty="0" smtClean="0">
                            <a:solidFill>
                              <a:srgbClr val="FF0000"/>
                            </a:solidFill>
                            <a:latin typeface="Cambria Math" panose="02040503050406030204" pitchFamily="18" charset="0"/>
                            <a:cs typeface="Times New Roman" panose="02020603050405020304" pitchFamily="18" charset="0"/>
                          </a:rPr>
                          <m:t>𝐾</m:t>
                        </m:r>
                      </m:den>
                    </m:f>
                    <m:r>
                      <a:rPr lang="en-US" sz="2400" b="0" i="1" dirty="0" smtClean="0">
                        <a:solidFill>
                          <a:srgbClr val="FF0000"/>
                        </a:solidFill>
                        <a:latin typeface="Cambria Math" panose="02040503050406030204" pitchFamily="18" charset="0"/>
                        <a:cs typeface="Times New Roman" panose="02020603050405020304" pitchFamily="18" charset="0"/>
                      </a:rPr>
                      <m:t>𝑜𝑟</m:t>
                    </m:r>
                    <m:r>
                      <a:rPr lang="en-US" sz="2400" b="0" i="1" dirty="0" smtClean="0">
                        <a:solidFill>
                          <a:srgbClr val="FF0000"/>
                        </a:solidFill>
                        <a:latin typeface="Cambria Math" panose="02040503050406030204" pitchFamily="18" charset="0"/>
                        <a:cs typeface="Times New Roman" panose="02020603050405020304" pitchFamily="18" charset="0"/>
                      </a:rPr>
                      <m:t> </m:t>
                    </m:r>
                    <m:sSup>
                      <m:sSupPr>
                        <m:ctrlPr>
                          <a:rPr lang="en-US" sz="2400" b="0" i="1" dirty="0" smtClean="0">
                            <a:solidFill>
                              <a:srgbClr val="FF0000"/>
                            </a:solidFill>
                            <a:latin typeface="Cambria Math" panose="02040503050406030204" pitchFamily="18" charset="0"/>
                            <a:cs typeface="Times New Roman" panose="02020603050405020304" pitchFamily="18" charset="0"/>
                          </a:rPr>
                        </m:ctrlPr>
                      </m:sSupPr>
                      <m:e>
                        <m:r>
                          <a:rPr lang="en-US" sz="2400" b="0" i="1" dirty="0" smtClean="0">
                            <a:solidFill>
                              <a:srgbClr val="FF0000"/>
                            </a:solidFill>
                            <a:latin typeface="Cambria Math" panose="02040503050406030204" pitchFamily="18" charset="0"/>
                            <a:cs typeface="Times New Roman" panose="02020603050405020304" pitchFamily="18" charset="0"/>
                          </a:rPr>
                          <m:t>𝐾</m:t>
                        </m:r>
                      </m:e>
                      <m:sup>
                        <m:r>
                          <a:rPr lang="en-US" sz="2400" b="0" i="1" dirty="0" smtClean="0">
                            <a:solidFill>
                              <a:srgbClr val="FF0000"/>
                            </a:solidFill>
                            <a:latin typeface="Cambria Math" panose="02040503050406030204" pitchFamily="18" charset="0"/>
                            <a:cs typeface="Times New Roman" panose="02020603050405020304" pitchFamily="18" charset="0"/>
                          </a:rPr>
                          <m:t>−1</m:t>
                        </m:r>
                      </m:sup>
                    </m:sSup>
                  </m:oMath>
                </a14:m>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also known as the coefficient of surface expansion for the solid . </a:t>
                </a:r>
              </a:p>
            </p:txBody>
          </p:sp>
        </mc:Choice>
        <mc:Fallback xmlns="">
          <p:sp>
            <p:nvSpPr>
              <p:cNvPr id="12" name="TextBox 11"/>
              <p:cNvSpPr txBox="1">
                <a:spLocks noRot="1" noChangeAspect="1" noMove="1" noResize="1" noEditPoints="1" noAdjustHandles="1" noChangeArrowheads="1" noChangeShapeType="1" noTextEdit="1"/>
              </p:cNvSpPr>
              <p:nvPr/>
            </p:nvSpPr>
            <p:spPr>
              <a:xfrm>
                <a:off x="317550" y="4822142"/>
                <a:ext cx="7448501" cy="830997"/>
              </a:xfrm>
              <a:prstGeom prst="rect">
                <a:avLst/>
              </a:prstGeom>
              <a:blipFill>
                <a:blip r:embed="rId8"/>
                <a:stretch>
                  <a:fillRect l="-491" t="-69118" b="-63235"/>
                </a:stretch>
              </a:blipFill>
            </p:spPr>
            <p:txBody>
              <a:bodyPr/>
              <a:lstStyle/>
              <a:p>
                <a:r>
                  <a:rPr lang="en-US">
                    <a:noFill/>
                  </a:rPr>
                  <a:t> </a:t>
                </a:r>
              </a:p>
            </p:txBody>
          </p:sp>
        </mc:Fallback>
      </mc:AlternateContent>
      <p:sp>
        <p:nvSpPr>
          <p:cNvPr id="15"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6" name="TextBox 15"/>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834175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336071" y="4340942"/>
            <a:ext cx="401416" cy="369332"/>
          </a:xfrm>
          <a:prstGeom prst="rect">
            <a:avLst/>
          </a:prstGeom>
          <a:solidFill>
            <a:schemeClr val="bg1"/>
          </a:solidFill>
        </p:spPr>
        <p:txBody>
          <a:bodyPr wrap="square" rtlCol="0">
            <a:spAutoFit/>
          </a:bodyPr>
          <a:lstStyle/>
          <a:p>
            <a:endParaRPr lang="en-US" b="1" dirty="0"/>
          </a:p>
        </p:txBody>
      </p:sp>
      <p:sp>
        <p:nvSpPr>
          <p:cNvPr id="12" name="TextBox 11"/>
          <p:cNvSpPr txBox="1"/>
          <p:nvPr/>
        </p:nvSpPr>
        <p:spPr>
          <a:xfrm>
            <a:off x="7876654" y="4340942"/>
            <a:ext cx="647913" cy="369332"/>
          </a:xfrm>
          <a:prstGeom prst="rect">
            <a:avLst/>
          </a:prstGeom>
          <a:solidFill>
            <a:schemeClr val="bg1"/>
          </a:solidFill>
        </p:spPr>
        <p:txBody>
          <a:bodyPr wrap="square" rtlCol="0">
            <a:spAutoFit/>
          </a:bodyPr>
          <a:lstStyle/>
          <a:p>
            <a:endParaRPr lang="en-US" b="1" dirty="0"/>
          </a:p>
        </p:txBody>
      </p:sp>
      <p:sp>
        <p:nvSpPr>
          <p:cNvPr id="15" name="TextBox 1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lang="en-US" kern="0" noProof="0" dirty="0">
                <a:solidFill>
                  <a:prstClr val="black"/>
                </a:solidFill>
                <a:latin typeface="Times New Roman" pitchFamily="18" charset="0"/>
                <a:cs typeface="Times New Roman" pitchFamily="18" charset="0"/>
              </a:rPr>
              <a:t>The concept of Temperature</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dirty="0">
                <a:solidFill>
                  <a:prstClr val="black"/>
                </a:solidFill>
                <a:latin typeface="Times New Roman" pitchFamily="18" charset="0"/>
                <a:cs typeface="Times New Roman" pitchFamily="18" charset="0"/>
              </a:rPr>
              <a:t>3/49</a:t>
            </a:r>
          </a:p>
        </p:txBody>
      </p:sp>
      <p:sp>
        <p:nvSpPr>
          <p:cNvPr id="18" name="Rectangle 17"/>
          <p:cNvSpPr/>
          <p:nvPr/>
        </p:nvSpPr>
        <p:spPr>
          <a:xfrm>
            <a:off x="237605" y="556108"/>
            <a:ext cx="11623963" cy="5262979"/>
          </a:xfrm>
          <a:prstGeom prst="rect">
            <a:avLst/>
          </a:prstGeom>
        </p:spPr>
        <p:txBody>
          <a:bodyPr wrap="square">
            <a:spAutoFit/>
          </a:bodyPr>
          <a:lstStyle/>
          <a:p>
            <a:pPr marL="457200" indent="-457200">
              <a:lnSpc>
                <a:spcPct val="20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When the physical properties are no longer changing, the objects are said to be in </a:t>
            </a:r>
            <a:r>
              <a:rPr lang="en-US" sz="2800" b="1" i="1" dirty="0">
                <a:solidFill>
                  <a:schemeClr val="accent1"/>
                </a:solidFill>
                <a:latin typeface="Times New Roman" panose="02020603050405020304" pitchFamily="18" charset="0"/>
                <a:cs typeface="Times New Roman" panose="02020603050405020304" pitchFamily="18" charset="0"/>
              </a:rPr>
              <a:t>thermal equilibrium</a:t>
            </a:r>
            <a:r>
              <a:rPr lang="en-US" sz="2800" dirty="0">
                <a:latin typeface="Times New Roman" panose="02020603050405020304" pitchFamily="18" charset="0"/>
                <a:cs typeface="Times New Roman" panose="02020603050405020304" pitchFamily="18" charset="0"/>
              </a:rPr>
              <a:t>.</a:t>
            </a:r>
          </a:p>
          <a:p>
            <a:pPr marL="457200" indent="-457200">
              <a:lnSpc>
                <a:spcPct val="200000"/>
              </a:lnSpc>
              <a:buFont typeface="Wingdings" panose="05000000000000000000" pitchFamily="2" charset="2"/>
              <a:buChar char="ü"/>
            </a:pPr>
            <a:r>
              <a:rPr lang="en-US" sz="2800" b="1" dirty="0">
                <a:solidFill>
                  <a:srgbClr val="002060"/>
                </a:solidFill>
                <a:latin typeface="Times New Roman" panose="02020603050405020304" pitchFamily="18" charset="0"/>
                <a:cs typeface="Times New Roman" panose="02020603050405020304" pitchFamily="18" charset="0"/>
              </a:rPr>
              <a:t>Two or more objects in thermal equilibrium have the same temperature.</a:t>
            </a:r>
          </a:p>
          <a:p>
            <a:pPr marL="457200" indent="-457200">
              <a:lnSpc>
                <a:spcPct val="20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If two objects are in contact with one another long enough, the two objects have the same temperature.</a:t>
            </a:r>
          </a:p>
          <a:p>
            <a:pPr marL="457200" indent="-457200">
              <a:lnSpc>
                <a:spcPct val="20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This is the </a:t>
            </a:r>
            <a:r>
              <a:rPr lang="en-US" sz="2800" b="1" i="1" dirty="0">
                <a:solidFill>
                  <a:schemeClr val="accent1"/>
                </a:solidFill>
                <a:latin typeface="Times New Roman" panose="02020603050405020304" pitchFamily="18" charset="0"/>
                <a:cs typeface="Times New Roman" panose="02020603050405020304" pitchFamily="18" charset="0"/>
              </a:rPr>
              <a:t>zeroth law of thermodynamics</a:t>
            </a:r>
            <a:r>
              <a:rPr lang="en-US" sz="2800" dirty="0">
                <a:latin typeface="Times New Roman" panose="02020603050405020304" pitchFamily="18" charset="0"/>
                <a:cs typeface="Times New Roman" panose="02020603050405020304" pitchFamily="18" charset="0"/>
              </a:rPr>
              <a:t>.</a:t>
            </a:r>
          </a:p>
        </p:txBody>
      </p:sp>
      <p:sp>
        <p:nvSpPr>
          <p:cNvPr id="1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 Concept of (Cont’d)   </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0" name="TextBox 9"/>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845648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30/49</a:t>
            </a:r>
          </a:p>
        </p:txBody>
      </p:sp>
      <mc:AlternateContent xmlns:mc="http://schemas.openxmlformats.org/markup-compatibility/2006" xmlns:a14="http://schemas.microsoft.com/office/drawing/2010/main">
        <mc:Choice Requires="a14">
          <p:sp>
            <p:nvSpPr>
              <p:cNvPr id="6" name="Rectangle 5"/>
              <p:cNvSpPr/>
              <p:nvPr/>
            </p:nvSpPr>
            <p:spPr>
              <a:xfrm>
                <a:off x="2767048" y="1183061"/>
                <a:ext cx="4221581" cy="493661"/>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d>
                            <m:d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d>
                          <m:r>
                            <m:rPr>
                              <m:nor/>
                            </m:rPr>
                            <a:rPr lang="en-US" altLang="en-US" sz="2400" dirty="0">
                              <a:solidFill>
                                <a:srgbClr val="0000FF"/>
                              </a:solidFill>
                              <a:latin typeface="Times New Roman" panose="02020603050405020304" pitchFamily="18" charset="0"/>
                              <a:cs typeface="Times New Roman" panose="02020603050405020304" pitchFamily="18" charset="0"/>
                            </a:rPr>
                            <m:t> </m:t>
                          </m:r>
                          <m:r>
                            <a:rPr lang="en-US" altLang="en-US" sz="2400" b="0" i="1" dirty="0" smtClean="0">
                              <a:solidFill>
                                <a:srgbClr val="0000FF"/>
                              </a:solidFill>
                              <a:latin typeface="Cambria Math" panose="02040503050406030204" pitchFamily="18" charset="0"/>
                              <a:cs typeface="Times New Roman" panose="02020603050405020304" pitchFamily="18" charset="0"/>
                            </a:rPr>
                            <m:t>)</m:t>
                          </m:r>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767048" y="1183061"/>
                <a:ext cx="4221581" cy="4936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767048" y="2145358"/>
                <a:ext cx="5109855" cy="493661"/>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e>
                        <m:sup>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(1+2</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sSup>
                        <m:sSup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67048" y="2145358"/>
                <a:ext cx="5109855" cy="4936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443801" y="2207522"/>
                <a:ext cx="2837252" cy="461665"/>
              </a:xfrm>
              <a:prstGeom prst="rect">
                <a:avLst/>
              </a:prstGeom>
              <a:solidFill>
                <a:schemeClr val="accent2">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1+2</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sSup>
                        <m:sSupPr>
                          <m:ctrlP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sup>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443801" y="2207522"/>
                <a:ext cx="283725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767048" y="2903215"/>
                <a:ext cx="4104016"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(1+2</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767048" y="2903215"/>
                <a:ext cx="4104016" cy="461665"/>
              </a:xfrm>
              <a:prstGeom prst="rect">
                <a:avLst/>
              </a:prstGeom>
              <a:blipFill>
                <a:blip r:embed="rId5"/>
                <a:stretch>
                  <a:fillRect b="-18421"/>
                </a:stretch>
              </a:blipFill>
            </p:spPr>
            <p:txBody>
              <a:bodyPr/>
              <a:lstStyle/>
              <a:p>
                <a:r>
                  <a:rPr lang="en-US">
                    <a:noFill/>
                  </a:rPr>
                  <a:t> </a:t>
                </a:r>
              </a:p>
            </p:txBody>
          </p:sp>
        </mc:Fallback>
      </mc:AlternateContent>
      <p:sp>
        <p:nvSpPr>
          <p:cNvPr id="10" name="Rectangle 9"/>
          <p:cNvSpPr/>
          <p:nvPr/>
        </p:nvSpPr>
        <p:spPr>
          <a:xfrm>
            <a:off x="343267" y="3364880"/>
            <a:ext cx="2046827" cy="461665"/>
          </a:xfrm>
          <a:prstGeom prst="rect">
            <a:avLst/>
          </a:prstGeom>
          <a:solidFill>
            <a:schemeClr val="bg1">
              <a:lumMod val="95000"/>
            </a:schemeClr>
          </a:solidFill>
        </p:spPr>
        <p:txBody>
          <a:bodyPr wrap="square">
            <a:spAutoFit/>
          </a:bodyPr>
          <a:lstStyle/>
          <a:p>
            <a:pPr marL="457200" indent="-457200">
              <a:buFont typeface="Wingdings" panose="05000000000000000000" pitchFamily="2" charset="2"/>
              <a:buChar char="v"/>
            </a:pPr>
            <a:r>
              <a:rPr lang="en-US" altLang="en-US" sz="2400" dirty="0">
                <a:solidFill>
                  <a:srgbClr val="0000FF"/>
                </a:solidFill>
                <a:latin typeface="Times New Roman" panose="02020603050405020304" pitchFamily="18" charset="0"/>
                <a:cs typeface="Times New Roman" panose="02020603050405020304" pitchFamily="18" charset="0"/>
              </a:rPr>
              <a:t>Therefore, </a:t>
            </a:r>
          </a:p>
        </p:txBody>
      </p:sp>
      <mc:AlternateContent xmlns:mc="http://schemas.openxmlformats.org/markup-compatibility/2006" xmlns:a14="http://schemas.microsoft.com/office/drawing/2010/main">
        <mc:Choice Requires="a14">
          <p:sp>
            <p:nvSpPr>
              <p:cNvPr id="11" name="Rectangle 10"/>
              <p:cNvSpPr/>
              <p:nvPr/>
            </p:nvSpPr>
            <p:spPr>
              <a:xfrm>
                <a:off x="2279368" y="4048556"/>
                <a:ext cx="5101146"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d>
                        <m:d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1+2</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d>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279368" y="4048556"/>
                <a:ext cx="5101146" cy="461665"/>
              </a:xfrm>
              <a:prstGeom prst="rect">
                <a:avLst/>
              </a:prstGeom>
              <a:blipFill>
                <a:blip r:embed="rId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435040" y="4962327"/>
                <a:ext cx="1212576" cy="461665"/>
              </a:xfrm>
              <a:prstGeom prst="rect">
                <a:avLst/>
              </a:prstGeom>
              <a:solidFill>
                <a:schemeClr val="accent2">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4435040" y="4962327"/>
                <a:ext cx="1212576" cy="461665"/>
              </a:xfrm>
              <a:prstGeom prst="rect">
                <a:avLst/>
              </a:prstGeom>
              <a:blipFill>
                <a:blip r:embed="rId7"/>
                <a:stretch>
                  <a:fillRect l="-1515" b="-17105"/>
                </a:stretch>
              </a:blipFill>
            </p:spPr>
            <p:txBody>
              <a:bodyPr/>
              <a:lstStyle/>
              <a:p>
                <a:r>
                  <a:rPr lang="en-US">
                    <a:noFill/>
                  </a:rPr>
                  <a:t> </a:t>
                </a:r>
              </a:p>
            </p:txBody>
          </p:sp>
        </mc:Fallback>
      </mc:AlternateContent>
      <p:sp>
        <p:nvSpPr>
          <p:cNvPr id="15"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6" name="TextBox 15"/>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133158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31/49</a:t>
            </a:r>
          </a:p>
        </p:txBody>
      </p:sp>
      <p:sp>
        <p:nvSpPr>
          <p:cNvPr id="6" name="Rectangle 5"/>
          <p:cNvSpPr/>
          <p:nvPr/>
        </p:nvSpPr>
        <p:spPr>
          <a:xfrm>
            <a:off x="413830" y="961239"/>
            <a:ext cx="4628433"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Consider the expansion of cube. </a:t>
            </a:r>
          </a:p>
        </p:txBody>
      </p:sp>
      <mc:AlternateContent xmlns:mc="http://schemas.openxmlformats.org/markup-compatibility/2006" xmlns:a14="http://schemas.microsoft.com/office/drawing/2010/main">
        <mc:Choice Requires="a14">
          <p:sp>
            <p:nvSpPr>
              <p:cNvPr id="10" name="Rectangle 9"/>
              <p:cNvSpPr/>
              <p:nvPr/>
            </p:nvSpPr>
            <p:spPr>
              <a:xfrm>
                <a:off x="1152724" y="1762976"/>
                <a:ext cx="2446835"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152724" y="1762976"/>
                <a:ext cx="2446835" cy="461665"/>
              </a:xfrm>
              <a:prstGeom prst="rect">
                <a:avLst/>
              </a:prstGeom>
              <a:blipFill>
                <a:blip r:embed="rId4"/>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23"/>
              <p:cNvSpPr>
                <a:spLocks noChangeArrowheads="1"/>
              </p:cNvSpPr>
              <p:nvPr/>
            </p:nvSpPr>
            <p:spPr bwMode="auto">
              <a:xfrm>
                <a:off x="4533017" y="1762975"/>
                <a:ext cx="2446835" cy="461665"/>
              </a:xfrm>
              <a:prstGeom prst="rect">
                <a:avLst/>
              </a:prstGeom>
              <a:solidFill>
                <a:schemeClr val="accent2">
                  <a:lumMod val="20000"/>
                  <a:lumOff val="80000"/>
                </a:schemeClr>
              </a:solidFill>
              <a:ln>
                <a:noFill/>
              </a:ln>
              <a:effectLst/>
            </p:spPr>
            <p:txBody>
              <a:bodyPr wrap="square" anchor="ctr">
                <a:spAutoFit/>
              </a:bodyPr>
              <a:lstStyle>
                <a:lvl1pPr marL="457200" indent="-457200">
                  <a:tabLst>
                    <a:tab pos="2400300" algn="l"/>
                  </a:tabLst>
                  <a:defRPr>
                    <a:solidFill>
                      <a:schemeClr val="tx1"/>
                    </a:solidFill>
                    <a:latin typeface="Arial" panose="020B0604020202020204" pitchFamily="34" charset="0"/>
                  </a:defRPr>
                </a:lvl1pPr>
                <a:lvl2pPr marL="914400" indent="-457200">
                  <a:tabLst>
                    <a:tab pos="2400300" algn="l"/>
                  </a:tabLst>
                  <a:defRPr>
                    <a:solidFill>
                      <a:schemeClr val="tx1"/>
                    </a:solidFill>
                    <a:latin typeface="Arial" panose="020B0604020202020204" pitchFamily="34" charset="0"/>
                  </a:defRPr>
                </a:lvl2pPr>
                <a:lvl3pPr marL="1371600" indent="-457200">
                  <a:tabLst>
                    <a:tab pos="2400300" algn="l"/>
                  </a:tabLst>
                  <a:defRPr>
                    <a:solidFill>
                      <a:schemeClr val="tx1"/>
                    </a:solidFill>
                    <a:latin typeface="Arial" panose="020B0604020202020204" pitchFamily="34" charset="0"/>
                  </a:defRPr>
                </a:lvl3pPr>
                <a:lvl4pPr marL="1828800" indent="-457200">
                  <a:tabLst>
                    <a:tab pos="2400300" algn="l"/>
                  </a:tabLst>
                  <a:defRPr>
                    <a:solidFill>
                      <a:schemeClr val="tx1"/>
                    </a:solidFill>
                    <a:latin typeface="Arial" panose="020B0604020202020204" pitchFamily="34" charset="0"/>
                  </a:defRPr>
                </a:lvl4pPr>
                <a:lvl5pPr marL="2286000" indent="-457200">
                  <a:tabLst>
                    <a:tab pos="2400300" algn="l"/>
                  </a:tabLst>
                  <a:defRPr>
                    <a:solidFill>
                      <a:schemeClr val="tx1"/>
                    </a:solidFill>
                    <a:latin typeface="Arial" panose="020B0604020202020204" pitchFamily="34" charset="0"/>
                  </a:defRPr>
                </a:lvl5pPr>
                <a:lvl6pPr marL="2743200" indent="-457200" eaLnBrk="0" fontAlgn="base" hangingPunct="0">
                  <a:spcBef>
                    <a:spcPct val="0"/>
                  </a:spcBef>
                  <a:spcAft>
                    <a:spcPct val="0"/>
                  </a:spcAft>
                  <a:tabLst>
                    <a:tab pos="2400300" algn="l"/>
                  </a:tabLst>
                  <a:defRPr>
                    <a:solidFill>
                      <a:schemeClr val="tx1"/>
                    </a:solidFill>
                    <a:latin typeface="Arial" panose="020B0604020202020204" pitchFamily="34" charset="0"/>
                  </a:defRPr>
                </a:lvl6pPr>
                <a:lvl7pPr marL="3200400" indent="-457200" eaLnBrk="0" fontAlgn="base" hangingPunct="0">
                  <a:spcBef>
                    <a:spcPct val="0"/>
                  </a:spcBef>
                  <a:spcAft>
                    <a:spcPct val="0"/>
                  </a:spcAft>
                  <a:tabLst>
                    <a:tab pos="2400300" algn="l"/>
                  </a:tabLst>
                  <a:defRPr>
                    <a:solidFill>
                      <a:schemeClr val="tx1"/>
                    </a:solidFill>
                    <a:latin typeface="Arial" panose="020B0604020202020204" pitchFamily="34" charset="0"/>
                  </a:defRPr>
                </a:lvl7pPr>
                <a:lvl8pPr marL="3657600" indent="-457200" eaLnBrk="0" fontAlgn="base" hangingPunct="0">
                  <a:spcBef>
                    <a:spcPct val="0"/>
                  </a:spcBef>
                  <a:spcAft>
                    <a:spcPct val="0"/>
                  </a:spcAft>
                  <a:tabLst>
                    <a:tab pos="2400300" algn="l"/>
                  </a:tabLst>
                  <a:defRPr>
                    <a:solidFill>
                      <a:schemeClr val="tx1"/>
                    </a:solidFill>
                    <a:latin typeface="Arial" panose="020B0604020202020204" pitchFamily="34" charset="0"/>
                  </a:defRPr>
                </a:lvl8pPr>
                <a:lvl9pPr marL="4114800" indent="-457200"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0" indent="0"/>
                <a14:m>
                  <m:oMathPara xmlns:m="http://schemas.openxmlformats.org/officeDocument/2006/math">
                    <m:oMathParaPr>
                      <m:jc m:val="centerGroup"/>
                    </m:oMathParaPr>
                    <m:oMath xmlns:m="http://schemas.openxmlformats.org/officeDocument/2006/math">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𝛾</m:t>
                      </m:r>
                      <m:sSub>
                        <m:sSub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1" name="Rectangle 23"/>
              <p:cNvSpPr>
                <a:spLocks noRot="1" noChangeAspect="1" noMove="1" noResize="1" noEditPoints="1" noAdjustHandles="1" noChangeArrowheads="1" noChangeShapeType="1" noTextEdit="1"/>
              </p:cNvSpPr>
              <p:nvPr/>
            </p:nvSpPr>
            <p:spPr bwMode="auto">
              <a:xfrm>
                <a:off x="4533017" y="1762975"/>
                <a:ext cx="2446835" cy="461665"/>
              </a:xfrm>
              <a:prstGeom prst="rect">
                <a:avLst/>
              </a:prstGeom>
              <a:blipFill>
                <a:blip r:embed="rId5"/>
                <a:stretch>
                  <a:fillRect b="-10526"/>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319099" y="2655612"/>
                <a:ext cx="3231933"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𝛾</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319099" y="2655612"/>
                <a:ext cx="3231933" cy="461665"/>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13830" y="3393437"/>
                <a:ext cx="6136251" cy="830997"/>
              </a:xfrm>
              <a:prstGeom prst="rect">
                <a:avLst/>
              </a:prstGeom>
              <a:solidFill>
                <a:schemeClr val="accent5">
                  <a:lumMod val="20000"/>
                  <a:lumOff val="80000"/>
                </a:schemeClr>
              </a:solid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en-US"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𝛾</m:t>
                    </m:r>
                  </m:oMath>
                </a14:m>
                <a:r>
                  <a:rPr lang="en-US" sz="24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f>
                      <m:fPr>
                        <m:type m:val="skw"/>
                        <m:ctrlPr>
                          <a:rPr lang="en-US" sz="2400" i="1" dirty="0" smtClean="0">
                            <a:solidFill>
                              <a:srgbClr val="FF0000"/>
                            </a:solidFill>
                            <a:latin typeface="Cambria Math" panose="02040503050406030204" pitchFamily="18" charset="0"/>
                            <a:cs typeface="Times New Roman" panose="02020603050405020304" pitchFamily="18" charset="0"/>
                          </a:rPr>
                        </m:ctrlPr>
                      </m:fPr>
                      <m:num>
                        <m:r>
                          <a:rPr lang="en-US" sz="2400" b="0" i="1" dirty="0" smtClean="0">
                            <a:solidFill>
                              <a:srgbClr val="FF0000"/>
                            </a:solidFill>
                            <a:latin typeface="Cambria Math" panose="02040503050406030204" pitchFamily="18" charset="0"/>
                            <a:cs typeface="Times New Roman" panose="02020603050405020304" pitchFamily="18" charset="0"/>
                          </a:rPr>
                          <m:t>1</m:t>
                        </m:r>
                      </m:num>
                      <m:den>
                        <m:r>
                          <a:rPr lang="en-US" sz="2400" b="0" i="1" dirty="0" smtClean="0">
                            <a:solidFill>
                              <a:srgbClr val="FF0000"/>
                            </a:solidFill>
                            <a:latin typeface="Cambria Math" panose="02040503050406030204" pitchFamily="18" charset="0"/>
                            <a:cs typeface="Times New Roman" panose="02020603050405020304" pitchFamily="18" charset="0"/>
                          </a:rPr>
                          <m:t>𝐾</m:t>
                        </m:r>
                      </m:den>
                    </m:f>
                    <m:r>
                      <a:rPr lang="en-US" sz="2400" b="0" i="1" dirty="0" smtClean="0">
                        <a:solidFill>
                          <a:srgbClr val="FF0000"/>
                        </a:solidFill>
                        <a:latin typeface="Cambria Math" panose="02040503050406030204" pitchFamily="18" charset="0"/>
                        <a:cs typeface="Times New Roman" panose="02020603050405020304" pitchFamily="18" charset="0"/>
                      </a:rPr>
                      <m:t>𝑜𝑟</m:t>
                    </m:r>
                    <m:r>
                      <a:rPr lang="en-US" sz="2400" b="0" i="1" dirty="0" smtClean="0">
                        <a:solidFill>
                          <a:srgbClr val="FF0000"/>
                        </a:solidFill>
                        <a:latin typeface="Cambria Math" panose="02040503050406030204" pitchFamily="18" charset="0"/>
                        <a:cs typeface="Times New Roman" panose="02020603050405020304" pitchFamily="18" charset="0"/>
                      </a:rPr>
                      <m:t> </m:t>
                    </m:r>
                    <m:sSup>
                      <m:sSupPr>
                        <m:ctrlPr>
                          <a:rPr lang="en-US" sz="2400" b="0" i="1" dirty="0" smtClean="0">
                            <a:solidFill>
                              <a:srgbClr val="FF0000"/>
                            </a:solidFill>
                            <a:latin typeface="Cambria Math" panose="02040503050406030204" pitchFamily="18" charset="0"/>
                            <a:cs typeface="Times New Roman" panose="02020603050405020304" pitchFamily="18" charset="0"/>
                          </a:rPr>
                        </m:ctrlPr>
                      </m:sSupPr>
                      <m:e>
                        <m:r>
                          <a:rPr lang="en-US" sz="2400" b="0" i="1" dirty="0" smtClean="0">
                            <a:solidFill>
                              <a:srgbClr val="FF0000"/>
                            </a:solidFill>
                            <a:latin typeface="Cambria Math" panose="02040503050406030204" pitchFamily="18" charset="0"/>
                            <a:cs typeface="Times New Roman" panose="02020603050405020304" pitchFamily="18" charset="0"/>
                          </a:rPr>
                          <m:t>𝐾</m:t>
                        </m:r>
                      </m:e>
                      <m:sup>
                        <m:r>
                          <a:rPr lang="en-US" sz="2400" b="0" i="1" dirty="0" smtClean="0">
                            <a:solidFill>
                              <a:srgbClr val="FF0000"/>
                            </a:solidFill>
                            <a:latin typeface="Cambria Math" panose="02040503050406030204" pitchFamily="18" charset="0"/>
                            <a:cs typeface="Times New Roman" panose="02020603050405020304" pitchFamily="18" charset="0"/>
                          </a:rPr>
                          <m:t>−1</m:t>
                        </m:r>
                      </m:sup>
                    </m:sSup>
                  </m:oMath>
                </a14:m>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also known as the coefficient of volume expansion for the solid . </a:t>
                </a:r>
              </a:p>
            </p:txBody>
          </p:sp>
        </mc:Choice>
        <mc:Fallback xmlns="">
          <p:sp>
            <p:nvSpPr>
              <p:cNvPr id="13" name="TextBox 12"/>
              <p:cNvSpPr txBox="1">
                <a:spLocks noRot="1" noChangeAspect="1" noMove="1" noResize="1" noEditPoints="1" noAdjustHandles="1" noChangeArrowheads="1" noChangeShapeType="1" noTextEdit="1"/>
              </p:cNvSpPr>
              <p:nvPr/>
            </p:nvSpPr>
            <p:spPr>
              <a:xfrm>
                <a:off x="413830" y="3393437"/>
                <a:ext cx="6136251" cy="830997"/>
              </a:xfrm>
              <a:prstGeom prst="rect">
                <a:avLst/>
              </a:prstGeom>
              <a:blipFill>
                <a:blip r:embed="rId7"/>
                <a:stretch>
                  <a:fillRect l="-696" t="-69118" r="-1889" b="-63235"/>
                </a:stretch>
              </a:blipFill>
            </p:spPr>
            <p:txBody>
              <a:bodyPr/>
              <a:lstStyle/>
              <a:p>
                <a:r>
                  <a:rPr lang="en-US">
                    <a:noFill/>
                  </a:rPr>
                  <a:t> </a:t>
                </a:r>
              </a:p>
            </p:txBody>
          </p:sp>
        </mc:Fallback>
      </mc:AlternateContent>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9812" y="1225297"/>
            <a:ext cx="4658375" cy="3620005"/>
          </a:xfrm>
          <a:prstGeom prst="rect">
            <a:avLst/>
          </a:prstGeom>
        </p:spPr>
      </p:pic>
      <p:sp>
        <p:nvSpPr>
          <p:cNvPr id="16"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5" name="TextBox 14"/>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7" name="TextBox 16"/>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0328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767048" y="1183061"/>
                <a:ext cx="4221581" cy="493661"/>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p>
                      </m:s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d>
                            <m:d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d>
                          <m:r>
                            <m:rPr>
                              <m:nor/>
                            </m:rPr>
                            <a:rPr lang="en-US" altLang="en-US" sz="2400" dirty="0">
                              <a:solidFill>
                                <a:srgbClr val="0000FF"/>
                              </a:solidFill>
                              <a:latin typeface="Times New Roman" panose="02020603050405020304" pitchFamily="18" charset="0"/>
                              <a:cs typeface="Times New Roman" panose="02020603050405020304" pitchFamily="18" charset="0"/>
                            </a:rPr>
                            <m:t> </m:t>
                          </m:r>
                          <m:r>
                            <a:rPr lang="en-US" altLang="en-US" sz="2400" b="0" i="1" dirty="0" smtClean="0">
                              <a:solidFill>
                                <a:srgbClr val="0000FF"/>
                              </a:solidFill>
                              <a:latin typeface="Cambria Math" panose="02040503050406030204" pitchFamily="18" charset="0"/>
                              <a:cs typeface="Times New Roman" panose="02020603050405020304" pitchFamily="18" charset="0"/>
                            </a:rPr>
                            <m:t>)</m:t>
                          </m:r>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p>
                      </m:sSup>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767048" y="1183061"/>
                <a:ext cx="4221581" cy="4936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767048" y="2128828"/>
                <a:ext cx="6599021" cy="493661"/>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p>
                      </m:s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𝑙</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e>
                        <m:sup>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p>
                      </m:sSup>
                      <m:d>
                        <m:d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1+3</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sSup>
                            <m:sSup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p>
                          </m:sSup>
                          <m:sSup>
                            <m:sSupPr>
                              <m:ctrlP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p>
                          </m:sSup>
                        </m:e>
                      </m:d>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767048" y="2128828"/>
                <a:ext cx="6599021" cy="4936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916743" y="2865809"/>
                <a:ext cx="4240071" cy="461665"/>
              </a:xfrm>
              <a:prstGeom prst="rect">
                <a:avLst/>
              </a:prstGeom>
              <a:solidFill>
                <a:schemeClr val="accent2">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sSup>
                        <m:sSupPr>
                          <m:ctrlP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sup>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p>
                      </m:sSup>
                      <m:sSup>
                        <m:sSupPr>
                          <m:ctrlP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sup>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p>
                      </m:s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916743" y="2865809"/>
                <a:ext cx="4240071"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767048" y="3502642"/>
                <a:ext cx="4104016"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(1+3</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767048" y="3502642"/>
                <a:ext cx="4104016" cy="461665"/>
              </a:xfrm>
              <a:prstGeom prst="rect">
                <a:avLst/>
              </a:prstGeom>
              <a:blipFill>
                <a:blip r:embed="rId5"/>
                <a:stretch>
                  <a:fillRect b="-20000"/>
                </a:stretch>
              </a:blipFill>
            </p:spPr>
            <p:txBody>
              <a:bodyPr/>
              <a:lstStyle/>
              <a:p>
                <a:r>
                  <a:rPr lang="en-US">
                    <a:noFill/>
                  </a:rPr>
                  <a:t> </a:t>
                </a:r>
              </a:p>
            </p:txBody>
          </p:sp>
        </mc:Fallback>
      </mc:AlternateContent>
      <p:sp>
        <p:nvSpPr>
          <p:cNvPr id="6" name="Rectangle 5"/>
          <p:cNvSpPr/>
          <p:nvPr/>
        </p:nvSpPr>
        <p:spPr>
          <a:xfrm>
            <a:off x="237151" y="4070275"/>
            <a:ext cx="2046827" cy="461665"/>
          </a:xfrm>
          <a:prstGeom prst="rect">
            <a:avLst/>
          </a:prstGeom>
          <a:solidFill>
            <a:schemeClr val="bg1">
              <a:lumMod val="95000"/>
            </a:schemeClr>
          </a:solidFill>
        </p:spPr>
        <p:txBody>
          <a:bodyPr wrap="square">
            <a:spAutoFit/>
          </a:bodyPr>
          <a:lstStyle/>
          <a:p>
            <a:pPr marL="457200" indent="-457200">
              <a:buFont typeface="Wingdings" panose="05000000000000000000" pitchFamily="2" charset="2"/>
              <a:buChar char="v"/>
            </a:pPr>
            <a:r>
              <a:rPr lang="en-US" altLang="en-US" sz="2400" dirty="0">
                <a:solidFill>
                  <a:srgbClr val="0000FF"/>
                </a:solidFill>
                <a:latin typeface="Times New Roman" panose="02020603050405020304" pitchFamily="18" charset="0"/>
                <a:cs typeface="Times New Roman" panose="02020603050405020304" pitchFamily="18" charset="0"/>
              </a:rPr>
              <a:t>Therefore, </a:t>
            </a:r>
          </a:p>
        </p:txBody>
      </p:sp>
      <mc:AlternateContent xmlns:mc="http://schemas.openxmlformats.org/markup-compatibility/2006" xmlns:a14="http://schemas.microsoft.com/office/drawing/2010/main">
        <mc:Choice Requires="a14">
          <p:sp>
            <p:nvSpPr>
              <p:cNvPr id="7" name="Rectangle 6"/>
              <p:cNvSpPr/>
              <p:nvPr/>
            </p:nvSpPr>
            <p:spPr>
              <a:xfrm>
                <a:off x="2327265" y="4647983"/>
                <a:ext cx="5101146" cy="461665"/>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d>
                        <m:dPr>
                          <m:ctrlP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1+3</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e>
                      </m:d>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𝛾</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27265" y="4647983"/>
                <a:ext cx="5101146" cy="461665"/>
              </a:xfrm>
              <a:prstGeom prst="rect">
                <a:avLst/>
              </a:prstGeom>
              <a:blipFill>
                <a:blip r:embed="rId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448103" y="5331659"/>
                <a:ext cx="2004138" cy="783804"/>
              </a:xfrm>
              <a:prstGeom prst="rect">
                <a:avLst/>
              </a:prstGeom>
              <a:solidFill>
                <a:schemeClr val="accent2">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𝛾</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num>
                        <m:den>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𝛽</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4448103" y="5331659"/>
                <a:ext cx="2004138" cy="783804"/>
              </a:xfrm>
              <a:prstGeom prst="rect">
                <a:avLst/>
              </a:prstGeom>
              <a:blipFill>
                <a:blip r:embed="rId7"/>
                <a:stretch>
                  <a:fillRect/>
                </a:stretch>
              </a:blipFill>
            </p:spPr>
            <p:txBody>
              <a:bodyPr/>
              <a:lstStyle/>
              <a:p>
                <a:r>
                  <a:rPr lang="en-US">
                    <a:noFill/>
                  </a:rPr>
                  <a:t> </a:t>
                </a:r>
              </a:p>
            </p:txBody>
          </p:sp>
        </mc:Fallback>
      </mc:AlternateContent>
      <p:sp>
        <p:nvSpPr>
          <p:cNvPr id="12" name="TextBox 11"/>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- 32</a:t>
            </a:r>
            <a:r>
              <a:rPr lang="en-US" kern="0" dirty="0">
                <a:solidFill>
                  <a:prstClr val="black"/>
                </a:solidFill>
                <a:latin typeface="Times New Roman" pitchFamily="18" charset="0"/>
                <a:cs typeface="Times New Roman" pitchFamily="18" charset="0"/>
              </a:rPr>
              <a:t>/49</a:t>
            </a:r>
          </a:p>
        </p:txBody>
      </p:sp>
      <p:sp>
        <p:nvSpPr>
          <p:cNvPr id="15"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6" name="TextBox 15"/>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423008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744" y="1035777"/>
            <a:ext cx="4163419"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Volume expansion of liquid;   </a:t>
            </a:r>
          </a:p>
        </p:txBody>
      </p:sp>
      <mc:AlternateContent xmlns:mc="http://schemas.openxmlformats.org/markup-compatibility/2006" xmlns:a14="http://schemas.microsoft.com/office/drawing/2010/main">
        <mc:Choice Requires="a14">
          <p:sp>
            <p:nvSpPr>
              <p:cNvPr id="3" name="TextBox 2"/>
              <p:cNvSpPr txBox="1"/>
              <p:nvPr/>
            </p:nvSpPr>
            <p:spPr>
              <a:xfrm>
                <a:off x="1697904" y="2471069"/>
                <a:ext cx="5462946" cy="830997"/>
              </a:xfrm>
              <a:prstGeom prst="rect">
                <a:avLst/>
              </a:prstGeom>
              <a:solidFill>
                <a:schemeClr val="accent4">
                  <a:lumMod val="40000"/>
                  <a:lumOff val="60000"/>
                </a:schemeClr>
              </a:solidFill>
            </p:spPr>
            <p:txBody>
              <a:bodyPr wrap="square" rtlCol="0">
                <a:spAutoFit/>
              </a:bodyPr>
              <a:lstStyle/>
              <a:p>
                <a:pPr marL="342900" indent="-342900">
                  <a:buFont typeface="Wingdings" panose="05000000000000000000" pitchFamily="2" charset="2"/>
                  <a:buChar char="v"/>
                </a:pP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change in volume. </a:t>
                </a:r>
              </a:p>
              <a:p>
                <a:pPr marL="342900" indent="-342900">
                  <a:buFont typeface="Wingdings" panose="05000000000000000000" pitchFamily="2" charset="2"/>
                  <a:buChar char="v"/>
                </a:pP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volume expansion coefficient</a:t>
                </a:r>
              </a:p>
            </p:txBody>
          </p:sp>
        </mc:Choice>
        <mc:Fallback xmlns="">
          <p:sp>
            <p:nvSpPr>
              <p:cNvPr id="3" name="TextBox 2"/>
              <p:cNvSpPr txBox="1">
                <a:spLocks noRot="1" noChangeAspect="1" noMove="1" noResize="1" noEditPoints="1" noAdjustHandles="1" noChangeArrowheads="1" noChangeShapeType="1" noTextEdit="1"/>
              </p:cNvSpPr>
              <p:nvPr/>
            </p:nvSpPr>
            <p:spPr>
              <a:xfrm>
                <a:off x="1697904" y="2471069"/>
                <a:ext cx="5462946" cy="830997"/>
              </a:xfrm>
              <a:prstGeom prst="rect">
                <a:avLst/>
              </a:prstGeom>
              <a:blipFill>
                <a:blip r:embed="rId2"/>
                <a:stretch>
                  <a:fillRect l="-1563"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21131" y="3742121"/>
                <a:ext cx="4004596" cy="490199"/>
              </a:xfrm>
              <a:prstGeom prst="rect">
                <a:avLst/>
              </a:prstGeom>
              <a:solidFill>
                <a:schemeClr val="accent5">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𝛾</m:t>
                          </m:r>
                        </m:e>
                        <m:sub>
                          <m:r>
                            <a:rPr lang="en-US" sz="2400" b="0" i="1" smtClean="0">
                              <a:latin typeface="Cambria Math" panose="02040503050406030204" pitchFamily="18" charset="0"/>
                              <a:cs typeface="Times New Roman" panose="02020603050405020304" pitchFamily="18" charset="0"/>
                            </a:rPr>
                            <m:t>𝑟𝑒𝑎𝑙</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𝛾</m:t>
                          </m:r>
                        </m:e>
                        <m:sub>
                          <m:r>
                            <a:rPr lang="en-US" sz="2400" b="0" i="1" smtClean="0">
                              <a:latin typeface="Cambria Math" panose="02040503050406030204" pitchFamily="18" charset="0"/>
                              <a:cs typeface="Times New Roman" panose="02020603050405020304" pitchFamily="18" charset="0"/>
                            </a:rPr>
                            <m:t>𝑎𝑝𝑝𝑎𝑟𝑒𝑛𝑡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𝛾</m:t>
                          </m:r>
                        </m:e>
                        <m:sub>
                          <m:r>
                            <a:rPr lang="en-US" sz="2400" b="0" i="1" smtClean="0">
                              <a:latin typeface="Cambria Math" panose="02040503050406030204" pitchFamily="18" charset="0"/>
                              <a:cs typeface="Times New Roman" panose="02020603050405020304" pitchFamily="18" charset="0"/>
                            </a:rPr>
                            <m:t>𝑣𝑒𝑠𝑠𝑒𝑙</m:t>
                          </m:r>
                        </m:sub>
                      </m:sSub>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1131" y="3742121"/>
                <a:ext cx="4004596" cy="490199"/>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23"/>
              <p:cNvSpPr>
                <a:spLocks noChangeArrowheads="1"/>
              </p:cNvSpPr>
              <p:nvPr/>
            </p:nvSpPr>
            <p:spPr bwMode="auto">
              <a:xfrm>
                <a:off x="3813403" y="1689062"/>
                <a:ext cx="2446835" cy="461665"/>
              </a:xfrm>
              <a:prstGeom prst="rect">
                <a:avLst/>
              </a:prstGeom>
              <a:solidFill>
                <a:schemeClr val="accent2">
                  <a:lumMod val="20000"/>
                  <a:lumOff val="80000"/>
                </a:schemeClr>
              </a:solidFill>
              <a:ln>
                <a:noFill/>
              </a:ln>
              <a:effectLst/>
            </p:spPr>
            <p:txBody>
              <a:bodyPr wrap="square" anchor="ctr">
                <a:spAutoFit/>
              </a:bodyPr>
              <a:lstStyle>
                <a:lvl1pPr marL="457200" indent="-457200">
                  <a:tabLst>
                    <a:tab pos="2400300" algn="l"/>
                  </a:tabLst>
                  <a:defRPr>
                    <a:solidFill>
                      <a:schemeClr val="tx1"/>
                    </a:solidFill>
                    <a:latin typeface="Arial" panose="020B0604020202020204" pitchFamily="34" charset="0"/>
                  </a:defRPr>
                </a:lvl1pPr>
                <a:lvl2pPr marL="914400" indent="-457200">
                  <a:tabLst>
                    <a:tab pos="2400300" algn="l"/>
                  </a:tabLst>
                  <a:defRPr>
                    <a:solidFill>
                      <a:schemeClr val="tx1"/>
                    </a:solidFill>
                    <a:latin typeface="Arial" panose="020B0604020202020204" pitchFamily="34" charset="0"/>
                  </a:defRPr>
                </a:lvl2pPr>
                <a:lvl3pPr marL="1371600" indent="-457200">
                  <a:tabLst>
                    <a:tab pos="2400300" algn="l"/>
                  </a:tabLst>
                  <a:defRPr>
                    <a:solidFill>
                      <a:schemeClr val="tx1"/>
                    </a:solidFill>
                    <a:latin typeface="Arial" panose="020B0604020202020204" pitchFamily="34" charset="0"/>
                  </a:defRPr>
                </a:lvl3pPr>
                <a:lvl4pPr marL="1828800" indent="-457200">
                  <a:tabLst>
                    <a:tab pos="2400300" algn="l"/>
                  </a:tabLst>
                  <a:defRPr>
                    <a:solidFill>
                      <a:schemeClr val="tx1"/>
                    </a:solidFill>
                    <a:latin typeface="Arial" panose="020B0604020202020204" pitchFamily="34" charset="0"/>
                  </a:defRPr>
                </a:lvl4pPr>
                <a:lvl5pPr marL="2286000" indent="-457200">
                  <a:tabLst>
                    <a:tab pos="2400300" algn="l"/>
                  </a:tabLst>
                  <a:defRPr>
                    <a:solidFill>
                      <a:schemeClr val="tx1"/>
                    </a:solidFill>
                    <a:latin typeface="Arial" panose="020B0604020202020204" pitchFamily="34" charset="0"/>
                  </a:defRPr>
                </a:lvl5pPr>
                <a:lvl6pPr marL="2743200" indent="-457200" eaLnBrk="0" fontAlgn="base" hangingPunct="0">
                  <a:spcBef>
                    <a:spcPct val="0"/>
                  </a:spcBef>
                  <a:spcAft>
                    <a:spcPct val="0"/>
                  </a:spcAft>
                  <a:tabLst>
                    <a:tab pos="2400300" algn="l"/>
                  </a:tabLst>
                  <a:defRPr>
                    <a:solidFill>
                      <a:schemeClr val="tx1"/>
                    </a:solidFill>
                    <a:latin typeface="Arial" panose="020B0604020202020204" pitchFamily="34" charset="0"/>
                  </a:defRPr>
                </a:lvl6pPr>
                <a:lvl7pPr marL="3200400" indent="-457200" eaLnBrk="0" fontAlgn="base" hangingPunct="0">
                  <a:spcBef>
                    <a:spcPct val="0"/>
                  </a:spcBef>
                  <a:spcAft>
                    <a:spcPct val="0"/>
                  </a:spcAft>
                  <a:tabLst>
                    <a:tab pos="2400300" algn="l"/>
                  </a:tabLst>
                  <a:defRPr>
                    <a:solidFill>
                      <a:schemeClr val="tx1"/>
                    </a:solidFill>
                    <a:latin typeface="Arial" panose="020B0604020202020204" pitchFamily="34" charset="0"/>
                  </a:defRPr>
                </a:lvl7pPr>
                <a:lvl8pPr marL="3657600" indent="-457200" eaLnBrk="0" fontAlgn="base" hangingPunct="0">
                  <a:spcBef>
                    <a:spcPct val="0"/>
                  </a:spcBef>
                  <a:spcAft>
                    <a:spcPct val="0"/>
                  </a:spcAft>
                  <a:tabLst>
                    <a:tab pos="2400300" algn="l"/>
                  </a:tabLst>
                  <a:defRPr>
                    <a:solidFill>
                      <a:schemeClr val="tx1"/>
                    </a:solidFill>
                    <a:latin typeface="Arial" panose="020B0604020202020204" pitchFamily="34" charset="0"/>
                  </a:defRPr>
                </a:lvl8pPr>
                <a:lvl9pPr marL="4114800" indent="-457200"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0" indent="0"/>
                <a14:m>
                  <m:oMathPara xmlns:m="http://schemas.openxmlformats.org/officeDocument/2006/math">
                    <m:oMathParaPr>
                      <m:jc m:val="centerGroup"/>
                    </m:oMathParaPr>
                    <m:oMath xmlns:m="http://schemas.openxmlformats.org/officeDocument/2006/math">
                      <m:r>
                        <a:rPr lang="en-US" alt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𝛾</m:t>
                      </m:r>
                      <m:sSub>
                        <m:sSubPr>
                          <m:ctrlP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5" name="Rectangle 23"/>
              <p:cNvSpPr>
                <a:spLocks noRot="1" noChangeAspect="1" noMove="1" noResize="1" noEditPoints="1" noAdjustHandles="1" noChangeArrowheads="1" noChangeShapeType="1" noTextEdit="1"/>
              </p:cNvSpPr>
              <p:nvPr/>
            </p:nvSpPr>
            <p:spPr bwMode="auto">
              <a:xfrm>
                <a:off x="3813403" y="1689062"/>
                <a:ext cx="2446835" cy="461665"/>
              </a:xfrm>
              <a:prstGeom prst="rect">
                <a:avLst/>
              </a:prstGeom>
              <a:blipFill>
                <a:blip r:embed="rId4"/>
                <a:stretch>
                  <a:fillRect b="-921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64397" y="4575729"/>
                <a:ext cx="6144845" cy="1257395"/>
              </a:xfrm>
              <a:prstGeom prst="rect">
                <a:avLst/>
              </a:prstGeom>
              <a:solidFill>
                <a:schemeClr val="accent4">
                  <a:lumMod val="40000"/>
                  <a:lumOff val="60000"/>
                </a:schemeClr>
              </a:solidFill>
            </p:spPr>
            <p:txBody>
              <a:bodyPr wrap="square" rtlCol="0">
                <a:spAutoFit/>
              </a:bodyPr>
              <a:lstStyle/>
              <a:p>
                <a:pPr marL="342900" indent="-342900">
                  <a:buFont typeface="Wingdings" panose="05000000000000000000" pitchFamily="2" charset="2"/>
                  <a:buChar char="v"/>
                </a:pP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𝛾</m:t>
                        </m:r>
                      </m:e>
                      <m:sub>
                        <m:r>
                          <a:rPr lang="en-US" sz="2400" i="1">
                            <a:latin typeface="Cambria Math" panose="02040503050406030204" pitchFamily="18" charset="0"/>
                            <a:cs typeface="Times New Roman" panose="02020603050405020304" pitchFamily="18" charset="0"/>
                          </a:rPr>
                          <m:t>𝑟𝑒𝑎𝑙</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the real/actual expansion of liquid. </a:t>
                </a:r>
              </a:p>
              <a:p>
                <a:pPr marL="342900" indent="-342900">
                  <a:buFont typeface="Wingdings" panose="05000000000000000000" pitchFamily="2" charset="2"/>
                  <a:buChar char="v"/>
                </a:pP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𝛾</m:t>
                        </m:r>
                      </m:e>
                      <m:sub>
                        <m:r>
                          <a:rPr lang="en-US" sz="2400" i="1">
                            <a:latin typeface="Cambria Math" panose="02040503050406030204" pitchFamily="18" charset="0"/>
                            <a:cs typeface="Times New Roman" panose="02020603050405020304" pitchFamily="18" charset="0"/>
                          </a:rPr>
                          <m:t>𝑎𝑝𝑝𝑎𝑟𝑒𝑛𝑡</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liquid expansion</a:t>
                </a:r>
              </a:p>
              <a:p>
                <a:pPr marL="342900" indent="-342900">
                  <a:buFont typeface="Wingdings" panose="05000000000000000000" pitchFamily="2" charset="2"/>
                  <a:buChar char="v"/>
                </a:pP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𝛾</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𝑣𝑒𝑠𝑠𝑒𝑙</m:t>
                        </m:r>
                      </m:sub>
                    </m:sSub>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thermal expansion of container </a:t>
                </a:r>
              </a:p>
            </p:txBody>
          </p:sp>
        </mc:Choice>
        <mc:Fallback xmlns="">
          <p:sp>
            <p:nvSpPr>
              <p:cNvPr id="6" name="TextBox 5"/>
              <p:cNvSpPr txBox="1">
                <a:spLocks noRot="1" noChangeAspect="1" noMove="1" noResize="1" noEditPoints="1" noAdjustHandles="1" noChangeArrowheads="1" noChangeShapeType="1" noTextEdit="1"/>
              </p:cNvSpPr>
              <p:nvPr/>
            </p:nvSpPr>
            <p:spPr>
              <a:xfrm>
                <a:off x="1964397" y="4575729"/>
                <a:ext cx="6144845" cy="1257395"/>
              </a:xfrm>
              <a:prstGeom prst="rect">
                <a:avLst/>
              </a:prstGeom>
              <a:blipFill>
                <a:blip r:embed="rId5"/>
                <a:stretch>
                  <a:fillRect l="-1290" t="-3883" b="-8252"/>
                </a:stretch>
              </a:blipFill>
            </p:spPr>
            <p:txBody>
              <a:bodyPr/>
              <a:lstStyle/>
              <a:p>
                <a:r>
                  <a:rPr lang="en-US">
                    <a:noFill/>
                  </a:rPr>
                  <a:t> </a:t>
                </a:r>
              </a:p>
            </p:txBody>
          </p:sp>
        </mc:Fallback>
      </mc:AlternateContent>
      <p:sp>
        <p:nvSpPr>
          <p:cNvPr id="10" name="TextBox 9"/>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- 33</a:t>
            </a:r>
            <a:r>
              <a:rPr lang="en-US" kern="0" dirty="0">
                <a:solidFill>
                  <a:prstClr val="black"/>
                </a:solidFill>
                <a:latin typeface="Times New Roman" pitchFamily="18" charset="0"/>
                <a:cs typeface="Times New Roman" pitchFamily="18" charset="0"/>
              </a:rPr>
              <a:t>/49</a:t>
            </a:r>
          </a:p>
        </p:txBody>
      </p:sp>
      <p:sp>
        <p:nvSpPr>
          <p:cNvPr id="13"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4" name="TextBox 13"/>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4046025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830" y="961239"/>
            <a:ext cx="6783804"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The volume expansion of gas is affected factors; </a:t>
            </a:r>
          </a:p>
        </p:txBody>
      </p:sp>
      <mc:AlternateContent xmlns:mc="http://schemas.openxmlformats.org/markup-compatibility/2006" xmlns:a14="http://schemas.microsoft.com/office/drawing/2010/main">
        <mc:Choice Requires="a14">
          <p:sp>
            <p:nvSpPr>
              <p:cNvPr id="3" name="Rectangle 2"/>
              <p:cNvSpPr/>
              <p:nvPr/>
            </p:nvSpPr>
            <p:spPr>
              <a:xfrm>
                <a:off x="2756402" y="2789547"/>
                <a:ext cx="1256626" cy="369332"/>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𝑛𝑅𝑇</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756402" y="2789547"/>
                <a:ext cx="125662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97904" y="3335917"/>
                <a:ext cx="5712650" cy="1452770"/>
              </a:xfrm>
              <a:prstGeom prst="rect">
                <a:avLst/>
              </a:prstGeom>
              <a:solidFill>
                <a:schemeClr val="accent4">
                  <a:lumMod val="20000"/>
                  <a:lumOff val="80000"/>
                </a:schemeClr>
              </a:solid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𝑉</m:t>
                    </m:r>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volume of gas in </a:t>
                </a:r>
                <a14:m>
                  <m:oMath xmlns:m="http://schemas.openxmlformats.org/officeDocument/2006/math">
                    <m:sSup>
                      <m:sSupPr>
                        <m:ctrlPr>
                          <a:rPr lang="en-US" sz="200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𝑚</m:t>
                        </m:r>
                      </m:e>
                      <m:sup>
                        <m:r>
                          <a:rPr lang="en-US" sz="2000" b="0" i="1" smtClean="0">
                            <a:latin typeface="Cambria Math" panose="02040503050406030204" pitchFamily="18" charset="0"/>
                            <a:cs typeface="Times New Roman" panose="02020603050405020304" pitchFamily="18" charset="0"/>
                          </a:rPr>
                          <m:t>3</m:t>
                        </m:r>
                      </m:sup>
                    </m:sSup>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𝑛</m:t>
                    </m:r>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number of moles in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𝑚𝑜𝑙</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𝑅</m:t>
                    </m:r>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universal gas constant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8.314</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𝐽</m:t>
                        </m:r>
                      </m:num>
                      <m:den>
                        <m:r>
                          <a:rPr lang="en-US" sz="2000" b="0" i="1" smtClean="0">
                            <a:latin typeface="Cambria Math" panose="02040503050406030204" pitchFamily="18" charset="0"/>
                            <a:cs typeface="Times New Roman" panose="02020603050405020304" pitchFamily="18" charset="0"/>
                          </a:rPr>
                          <m:t>𝐾</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𝑚𝑜𝑙</m:t>
                        </m:r>
                      </m:den>
                    </m:f>
                  </m:oMath>
                </a14:m>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𝑇</m:t>
                    </m:r>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absolute temperature in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𝐾</m:t>
                    </m:r>
                  </m:oMath>
                </a14:m>
                <a:r>
                  <a:rPr lang="en-US" sz="2000" dirty="0">
                    <a:latin typeface="Times New Roman" panose="02020603050405020304" pitchFamily="18" charset="0"/>
                    <a:cs typeface="Times New Roman" panose="02020603050405020304" pitchFamily="18" charset="0"/>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1697904" y="3335917"/>
                <a:ext cx="5712650" cy="1452770"/>
              </a:xfrm>
              <a:prstGeom prst="rect">
                <a:avLst/>
              </a:prstGeom>
              <a:blipFill>
                <a:blip r:embed="rId3"/>
                <a:stretch>
                  <a:fillRect l="-961" t="-2092" b="-6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011411" y="1564678"/>
                <a:ext cx="6871331" cy="1015663"/>
              </a:xfrm>
              <a:prstGeom prst="rect">
                <a:avLst/>
              </a:prstGeom>
              <a:solidFill>
                <a:schemeClr val="accent4">
                  <a:lumMod val="40000"/>
                  <a:lumOff val="60000"/>
                </a:schemeClr>
              </a:solidFill>
            </p:spPr>
            <p:txBody>
              <a:bodyPr wrap="square" rtlCol="0">
                <a:spAutoFit/>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Pressure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𝑃</m:t>
                    </m:r>
                  </m:oMath>
                </a14:m>
                <a:r>
                  <a:rPr lang="en-US" sz="20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amount (number of moles) of gas present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𝑛</m:t>
                    </m:r>
                  </m:oMath>
                </a14:m>
                <a:r>
                  <a:rPr lang="en-US"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Temperature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𝑇</m:t>
                    </m:r>
                  </m:oMath>
                </a14:m>
                <a:r>
                  <a:rPr lang="en-US" sz="2000" dirty="0">
                    <a:latin typeface="Times New Roman" panose="02020603050405020304" pitchFamily="18" charset="0"/>
                    <a:cs typeface="Times New Roman" panose="02020603050405020304" pitchFamily="18"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2011411" y="1564678"/>
                <a:ext cx="6871331" cy="1015663"/>
              </a:xfrm>
              <a:prstGeom prst="rect">
                <a:avLst/>
              </a:prstGeom>
              <a:blipFill>
                <a:blip r:embed="rId4"/>
                <a:stretch>
                  <a:fillRect l="-799" t="-3614" b="-10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62024" y="5082598"/>
                <a:ext cx="8677919" cy="461665"/>
              </a:xfrm>
              <a:prstGeom prst="rect">
                <a:avLst/>
              </a:prstGeom>
              <a:solidFill>
                <a:schemeClr val="bg1">
                  <a:lumMod val="95000"/>
                </a:schemeClr>
              </a:solidFill>
            </p:spPr>
            <p:txBody>
              <a:bodyPr wrap="square">
                <a:spAutoFit/>
              </a:bodyPr>
              <a:lstStyle/>
              <a:p>
                <a:pPr marL="342900" indent="-342900">
                  <a:buFont typeface="Wingdings" panose="05000000000000000000" pitchFamily="2" charset="2"/>
                  <a:buChar char="§"/>
                </a:pPr>
                <a:r>
                  <a:rPr lang="en-US" altLang="en-US" sz="2400" dirty="0">
                    <a:solidFill>
                      <a:srgbClr val="0000FF"/>
                    </a:solidFill>
                    <a:latin typeface="Times New Roman" panose="02020603050405020304" pitchFamily="18" charset="0"/>
                    <a:cs typeface="Times New Roman" panose="02020603050405020304" pitchFamily="18" charset="0"/>
                  </a:rPr>
                  <a:t>At fixed/constant pressure and amount of gas, </a:t>
                </a:r>
                <a14:m>
                  <m:oMath xmlns:m="http://schemas.openxmlformats.org/officeDocument/2006/math">
                    <m:r>
                      <a:rPr lang="en-US" altLang="en-US" sz="2400" b="0" i="1" smtClean="0">
                        <a:solidFill>
                          <a:srgbClr val="0000FF"/>
                        </a:solidFill>
                        <a:latin typeface="Cambria Math" panose="02040503050406030204" pitchFamily="18" charset="0"/>
                        <a:cs typeface="Times New Roman" panose="02020603050405020304" pitchFamily="18" charset="0"/>
                      </a:rPr>
                      <m:t>𝑉</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𝑇</m:t>
                    </m:r>
                  </m:oMath>
                </a14:m>
                <a:r>
                  <a:rPr lang="en-US" altLang="en-US" sz="2400" dirty="0">
                    <a:solidFill>
                      <a:srgbClr val="0000FF"/>
                    </a:solidFill>
                    <a:latin typeface="Times New Roman" panose="02020603050405020304" pitchFamily="18" charset="0"/>
                    <a:cs typeface="Times New Roman" panose="02020603050405020304" pitchFamily="18"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662024" y="5082598"/>
                <a:ext cx="8677919" cy="461665"/>
              </a:xfrm>
              <a:prstGeom prst="rect">
                <a:avLst/>
              </a:prstGeom>
              <a:blipFill>
                <a:blip r:embed="rId5"/>
                <a:stretch>
                  <a:fillRect l="-984"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05732" y="5810929"/>
                <a:ext cx="2968505" cy="399405"/>
              </a:xfrm>
              <a:prstGeom prst="rect">
                <a:avLst/>
              </a:prstGeom>
              <a:solidFill>
                <a:schemeClr val="accent6">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rPr>
                            <m:t>𝑠𝑜𝑙𝑖𝑑</m:t>
                          </m:r>
                        </m:sub>
                      </m:sSub>
                      <m:r>
                        <a:rPr lang="en-US" sz="2400" i="1" smtClean="0">
                          <a:latin typeface="Cambria Math" panose="02040503050406030204" pitchFamily="18" charset="0"/>
                          <a:ea typeface="Cambria Math" panose="02040503050406030204" pitchFamily="18" charset="0"/>
                        </a:rPr>
                        <m:t>&lt;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𝑙𝑖𝑞𝑢𝑖𝑑</m:t>
                          </m:r>
                        </m:sub>
                      </m:sSub>
                      <m:r>
                        <a:rPr lang="en-US" sz="2400" i="1" smtClean="0">
                          <a:latin typeface="Cambria Math" panose="02040503050406030204" pitchFamily="18" charset="0"/>
                          <a:ea typeface="Cambria Math" panose="02040503050406030204" pitchFamily="18" charset="0"/>
                        </a:rPr>
                        <m:t>&lt;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𝑔𝑎𝑠</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05732" y="5810929"/>
                <a:ext cx="2968505" cy="399405"/>
              </a:xfrm>
              <a:prstGeom prst="rect">
                <a:avLst/>
              </a:prstGeom>
              <a:blipFill>
                <a:blip r:embed="rId6"/>
                <a:stretch>
                  <a:fillRect l="-1848" r="-616" b="-24242"/>
                </a:stretch>
              </a:blipFill>
            </p:spPr>
            <p:txBody>
              <a:bodyPr/>
              <a:lstStyle/>
              <a:p>
                <a:r>
                  <a:rPr lang="en-US">
                    <a:noFill/>
                  </a:rPr>
                  <a:t> </a:t>
                </a:r>
              </a:p>
            </p:txBody>
          </p:sp>
        </mc:Fallback>
      </mc:AlternateContent>
      <p:sp>
        <p:nvSpPr>
          <p:cNvPr id="11" name="TextBox 10"/>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kern="0" dirty="0">
                <a:solidFill>
                  <a:srgbClr val="000000"/>
                </a:solidFill>
                <a:latin typeface="Baskerville Old Face" pitchFamily="18" charset="0"/>
              </a:rPr>
              <a:t>A Review of Thermal Expansion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- 3</a:t>
            </a:r>
            <a:r>
              <a:rPr lang="en-US" kern="0" dirty="0">
                <a:solidFill>
                  <a:prstClr val="black"/>
                </a:solidFill>
                <a:latin typeface="Times New Roman" pitchFamily="18" charset="0"/>
                <a:cs typeface="Times New Roman" pitchFamily="18" charset="0"/>
              </a:rPr>
              <a:t>4/49</a:t>
            </a:r>
          </a:p>
        </p:txBody>
      </p:sp>
      <p:sp>
        <p:nvSpPr>
          <p:cNvPr id="14"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A Review of Thermal Expansion (cont’d…)</a:t>
            </a:r>
            <a:endParaRPr lang="en-US" sz="1800" kern="0" dirty="0">
              <a:solidFill>
                <a:sysClr val="windowText" lastClr="000000"/>
              </a:solidFill>
              <a:latin typeface="Baskerville Old Face" pitchFamily="18" charset="0"/>
            </a:endParaRPr>
          </a:p>
        </p:txBody>
      </p:sp>
      <p:sp>
        <p:nvSpPr>
          <p:cNvPr id="13" name="TextBox 12"/>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5" name="TextBox 14"/>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703331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01" y="739956"/>
            <a:ext cx="6045200" cy="4524315"/>
          </a:xfrm>
          <a:prstGeom prst="rect">
            <a:avLst/>
          </a:prstGeom>
        </p:spPr>
        <p:txBody>
          <a:bodyPr wrap="square">
            <a:spAutoFit/>
          </a:bodyPr>
          <a:lstStyle/>
          <a:p>
            <a:pPr>
              <a:lnSpc>
                <a:spcPct val="200000"/>
              </a:lnSpc>
            </a:pP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Heat may be transferred from one place to another in three ways:</a:t>
            </a:r>
            <a:br>
              <a:rPr lang="en-US" sz="2400" dirty="0">
                <a:solidFill>
                  <a:srgbClr val="000000"/>
                </a:solidFill>
                <a:latin typeface="Times New Roman" panose="02020603050405020304" pitchFamily="18" charset="0"/>
              </a:rPr>
            </a:br>
            <a:r>
              <a:rPr lang="en-US" sz="2400" dirty="0">
                <a:solidFill>
                  <a:srgbClr val="000000"/>
                </a:solidFill>
                <a:latin typeface="Wingdings" panose="05000000000000000000" pitchFamily="2" charset="2"/>
              </a:rPr>
              <a:t> </a:t>
            </a:r>
            <a:r>
              <a:rPr lang="en-US" sz="2400" dirty="0">
                <a:solidFill>
                  <a:srgbClr val="000000"/>
                </a:solidFill>
                <a:latin typeface="Times New Roman" panose="02020603050405020304" pitchFamily="18" charset="0"/>
              </a:rPr>
              <a:t>conduction</a:t>
            </a:r>
            <a:br>
              <a:rPr lang="en-US" sz="2400" dirty="0">
                <a:solidFill>
                  <a:srgbClr val="000000"/>
                </a:solidFill>
                <a:latin typeface="Times New Roman" panose="02020603050405020304" pitchFamily="18" charset="0"/>
              </a:rPr>
            </a:br>
            <a:r>
              <a:rPr lang="en-US" sz="2400" dirty="0">
                <a:solidFill>
                  <a:srgbClr val="000000"/>
                </a:solidFill>
                <a:latin typeface="Wingdings" panose="05000000000000000000" pitchFamily="2" charset="2"/>
              </a:rPr>
              <a:t> </a:t>
            </a:r>
            <a:r>
              <a:rPr lang="en-US" sz="2400" dirty="0">
                <a:solidFill>
                  <a:srgbClr val="000000"/>
                </a:solidFill>
                <a:latin typeface="Times New Roman" panose="02020603050405020304" pitchFamily="18" charset="0"/>
              </a:rPr>
              <a:t>convection</a:t>
            </a:r>
            <a:br>
              <a:rPr lang="en-US" sz="2400" dirty="0">
                <a:solidFill>
                  <a:srgbClr val="000000"/>
                </a:solidFill>
                <a:latin typeface="Times New Roman" panose="02020603050405020304" pitchFamily="18" charset="0"/>
              </a:rPr>
            </a:br>
            <a:r>
              <a:rPr lang="en-US" sz="2400" dirty="0">
                <a:solidFill>
                  <a:srgbClr val="000000"/>
                </a:solidFill>
                <a:latin typeface="Wingdings" panose="05000000000000000000" pitchFamily="2" charset="2"/>
              </a:rPr>
              <a:t> </a:t>
            </a:r>
            <a:r>
              <a:rPr lang="en-US" sz="2400" dirty="0">
                <a:solidFill>
                  <a:srgbClr val="000000"/>
                </a:solidFill>
                <a:latin typeface="Times New Roman" panose="02020603050405020304" pitchFamily="18" charset="0"/>
              </a:rPr>
              <a:t>radiation</a:t>
            </a:r>
            <a:br>
              <a:rPr lang="en-US" sz="2400" dirty="0">
                <a:solidFill>
                  <a:srgbClr val="000000"/>
                </a:solidFill>
                <a:latin typeface="Times New Roman" panose="02020603050405020304" pitchFamily="18" charset="0"/>
              </a:rPr>
            </a:br>
            <a:r>
              <a:rPr lang="en-US" sz="2400" dirty="0">
                <a:solidFill>
                  <a:srgbClr val="000000"/>
                </a:solidFill>
                <a:latin typeface="Wingdings" panose="05000000000000000000" pitchFamily="2" charset="2"/>
              </a:rPr>
              <a:t> </a:t>
            </a:r>
            <a:r>
              <a:rPr lang="en-US" sz="2400" dirty="0">
                <a:solidFill>
                  <a:srgbClr val="000000"/>
                </a:solidFill>
                <a:latin typeface="Times New Roman" panose="02020603050405020304" pitchFamily="18" charset="0"/>
              </a:rPr>
              <a:t>direct burning</a:t>
            </a:r>
            <a:r>
              <a:rPr lang="en-US" sz="2400" dirty="0"/>
              <a:t> </a:t>
            </a:r>
          </a:p>
        </p:txBody>
      </p:sp>
      <p:pic>
        <p:nvPicPr>
          <p:cNvPr id="3" name="Picture 6" descr="Heat transmittance via conduction, convection and rad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700" y="3892444"/>
            <a:ext cx="4422909" cy="2565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http://beyondpenguins.ehe.osu.edu/files/2011/07/web_heat_transf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700" y="1097264"/>
            <a:ext cx="4820370" cy="2616498"/>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rPr>
              <a:t>Heat Transfer Mechanisms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dirty="0">
                <a:solidFill>
                  <a:prstClr val="black"/>
                </a:solidFill>
                <a:latin typeface="Times New Roman" pitchFamily="18" charset="0"/>
                <a:cs typeface="Times New Roman" pitchFamily="18" charset="0"/>
              </a:rPr>
              <a:t>35/49</a:t>
            </a:r>
          </a:p>
        </p:txBody>
      </p:sp>
      <p:sp>
        <p:nvSpPr>
          <p:cNvPr id="8"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Mechanisms</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0" name="TextBox 9"/>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753867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rrowheads="1"/>
          </p:cNvPicPr>
          <p:nvPr/>
        </p:nvPicPr>
        <p:blipFill>
          <a:blip r:embed="rId2" cstate="print">
            <a:extLst>
              <a:ext uri="{28A0092B-C50C-407E-A947-70E740481C1C}">
                <a14:useLocalDpi xmlns:a14="http://schemas.microsoft.com/office/drawing/2010/main" val="0"/>
              </a:ext>
            </a:extLst>
          </a:blip>
          <a:srcRect t="17635" b="16805"/>
          <a:stretch>
            <a:fillRect/>
          </a:stretch>
        </p:blipFill>
        <p:spPr bwMode="auto">
          <a:xfrm>
            <a:off x="7876035" y="3126177"/>
            <a:ext cx="4169484" cy="18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243" name="Rectangle 2"/>
          <p:cNvSpPr>
            <a:spLocks/>
          </p:cNvSpPr>
          <p:nvPr/>
        </p:nvSpPr>
        <p:spPr bwMode="auto">
          <a:xfrm>
            <a:off x="902446" y="779463"/>
            <a:ext cx="230673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1850"/>
              </a:spcBef>
              <a:buNone/>
            </a:pPr>
            <a:r>
              <a:rPr lang="en-US" altLang="en-US" sz="3100" dirty="0">
                <a:solidFill>
                  <a:srgbClr val="0070C0"/>
                </a:solidFill>
                <a:latin typeface="Times New Roman" panose="02020603050405020304" pitchFamily="18" charset="0"/>
                <a:cs typeface="Times New Roman" panose="02020603050405020304" pitchFamily="18" charset="0"/>
                <a:sym typeface="Arial Bold" panose="020B0704020202020204" pitchFamily="34" charset="0"/>
              </a:rPr>
              <a:t>Conduction</a:t>
            </a:r>
          </a:p>
        </p:txBody>
      </p:sp>
      <p:sp>
        <p:nvSpPr>
          <p:cNvPr id="10244" name="Rectangle 3"/>
          <p:cNvSpPr>
            <a:spLocks/>
          </p:cNvSpPr>
          <p:nvPr/>
        </p:nvSpPr>
        <p:spPr bwMode="auto">
          <a:xfrm>
            <a:off x="141302" y="1329853"/>
            <a:ext cx="6342903" cy="82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ts val="1613"/>
              </a:spcBef>
              <a:buNone/>
            </a:pPr>
            <a:r>
              <a:rPr lang="en-US" altLang="en-US" sz="2700" dirty="0">
                <a:solidFill>
                  <a:srgbClr val="FF2712"/>
                </a:solidFill>
                <a:latin typeface="Times New Roman" panose="02020603050405020304" pitchFamily="18" charset="0"/>
                <a:cs typeface="Times New Roman" panose="02020603050405020304" pitchFamily="18" charset="0"/>
                <a:sym typeface="Arial Bold" panose="020B0704020202020204" pitchFamily="34" charset="0"/>
              </a:rPr>
              <a:t>Conduction</a:t>
            </a:r>
            <a:r>
              <a:rPr lang="en-US" altLang="en-US" sz="27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is the flow of heat directly </a:t>
            </a:r>
            <a:r>
              <a:rPr lang="en-US" altLang="en-US" sz="2700" dirty="0">
                <a:solidFill>
                  <a:srgbClr val="111111"/>
                </a:solidFill>
                <a:latin typeface="Times New Roman" panose="02020603050405020304" pitchFamily="18" charset="0"/>
                <a:cs typeface="Times New Roman" panose="02020603050405020304" pitchFamily="18" charset="0"/>
                <a:sym typeface="Arial Bold Italic" panose="020B0704020202090204" pitchFamily="34" charset="0"/>
              </a:rPr>
              <a:t>through</a:t>
            </a:r>
            <a:r>
              <a:rPr lang="en-US" altLang="en-US" sz="27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a physical material </a:t>
            </a:r>
          </a:p>
        </p:txBody>
      </p:sp>
      <p:sp>
        <p:nvSpPr>
          <p:cNvPr id="10245" name="Rectangle 4"/>
          <p:cNvSpPr>
            <a:spLocks/>
          </p:cNvSpPr>
          <p:nvPr/>
        </p:nvSpPr>
        <p:spPr bwMode="auto">
          <a:xfrm>
            <a:off x="58125" y="2381054"/>
            <a:ext cx="7185316" cy="21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ts val="213"/>
              </a:spcBef>
              <a:buNone/>
            </a:pPr>
            <a:r>
              <a:rPr lang="en-US" altLang="en-US" sz="22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The amount of heat </a:t>
            </a:r>
            <a:r>
              <a:rPr lang="en-US" altLang="en-US" sz="2200" dirty="0">
                <a:solidFill>
                  <a:srgbClr val="111111"/>
                </a:solidFill>
                <a:latin typeface="Times New Roman" panose="02020603050405020304" pitchFamily="18" charset="0"/>
                <a:cs typeface="Times New Roman" panose="02020603050405020304" pitchFamily="18" charset="0"/>
                <a:sym typeface="Times New Roman Bold Italic" panose="02020703060505090304" pitchFamily="18" charset="0"/>
              </a:rPr>
              <a:t>Q</a:t>
            </a:r>
            <a:r>
              <a:rPr lang="en-US" altLang="en-US" sz="22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that flows through a rod:</a:t>
            </a:r>
          </a:p>
          <a:p>
            <a:pPr marL="400050" indent="-342900" algn="just" eaLnBrk="1" hangingPunct="1">
              <a:spcBef>
                <a:spcPts val="213"/>
              </a:spcBef>
              <a:buClr>
                <a:srgbClr val="111111"/>
              </a:buClr>
            </a:pPr>
            <a:r>
              <a:rPr lang="en-US" altLang="en-US" sz="22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increases proportionally to the cross-sectional area </a:t>
            </a:r>
            <a:r>
              <a:rPr lang="en-US" altLang="en-US" sz="2200" dirty="0">
                <a:solidFill>
                  <a:srgbClr val="111111"/>
                </a:solidFill>
                <a:latin typeface="Times New Roman" panose="02020603050405020304" pitchFamily="18" charset="0"/>
                <a:cs typeface="Times New Roman" panose="02020603050405020304" pitchFamily="18" charset="0"/>
                <a:sym typeface="Times New Roman Bold Italic" panose="02020703060505090304" pitchFamily="18" charset="0"/>
              </a:rPr>
              <a:t>A</a:t>
            </a:r>
          </a:p>
          <a:p>
            <a:pPr marL="400050" indent="-342900" algn="just" eaLnBrk="1" hangingPunct="1">
              <a:spcBef>
                <a:spcPts val="213"/>
              </a:spcBef>
              <a:buClr>
                <a:srgbClr val="111111"/>
              </a:buClr>
            </a:pPr>
            <a:r>
              <a:rPr lang="en-US" altLang="en-US" sz="22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increases proportionally to ΔT from one end to the other</a:t>
            </a:r>
          </a:p>
          <a:p>
            <a:pPr marL="400050" indent="-342900" algn="just" eaLnBrk="1" hangingPunct="1">
              <a:spcBef>
                <a:spcPts val="213"/>
              </a:spcBef>
              <a:buClr>
                <a:srgbClr val="111111"/>
              </a:buClr>
            </a:pPr>
            <a:r>
              <a:rPr lang="en-US" altLang="en-US" sz="22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increases steadily with time</a:t>
            </a:r>
          </a:p>
          <a:p>
            <a:pPr marL="400050" indent="-342900" algn="just" eaLnBrk="1" hangingPunct="1">
              <a:spcBef>
                <a:spcPts val="213"/>
              </a:spcBef>
              <a:buClr>
                <a:srgbClr val="111111"/>
              </a:buClr>
            </a:pPr>
            <a:r>
              <a:rPr lang="en-US" altLang="en-US" sz="22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decreases inversely with the length of the rod</a:t>
            </a:r>
          </a:p>
        </p:txBody>
      </p:sp>
      <p:grpSp>
        <p:nvGrpSpPr>
          <p:cNvPr id="36871" name="Group 7"/>
          <p:cNvGrpSpPr>
            <a:grpSpLocks/>
          </p:cNvGrpSpPr>
          <p:nvPr/>
        </p:nvGrpSpPr>
        <p:grpSpPr bwMode="auto">
          <a:xfrm>
            <a:off x="1490311" y="5039417"/>
            <a:ext cx="7723909" cy="1105645"/>
            <a:chOff x="0" y="0"/>
            <a:chExt cx="7613" cy="1318"/>
          </a:xfrm>
        </p:grpSpPr>
        <p:pic>
          <p:nvPicPr>
            <p:cNvPr id="1024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5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248" name="Rectangle 6"/>
            <p:cNvSpPr>
              <a:spLocks/>
            </p:cNvSpPr>
            <p:nvPr/>
          </p:nvSpPr>
          <p:spPr bwMode="auto">
            <a:xfrm>
              <a:off x="4413" y="342"/>
              <a:ext cx="320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57799"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613"/>
                </a:spcBef>
                <a:buNone/>
              </a:pPr>
              <a:r>
                <a:rPr lang="en-US" altLang="en-US" sz="23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The constant </a:t>
              </a:r>
              <a:r>
                <a:rPr lang="en-US" altLang="en-US" sz="2300" dirty="0">
                  <a:solidFill>
                    <a:srgbClr val="111111"/>
                  </a:solidFill>
                  <a:latin typeface="Times New Roman" panose="02020603050405020304" pitchFamily="18" charset="0"/>
                  <a:cs typeface="Times New Roman" panose="02020603050405020304" pitchFamily="18" charset="0"/>
                  <a:sym typeface="Times New Roman Bold Italic" panose="02020703060505090304" pitchFamily="18" charset="0"/>
                </a:rPr>
                <a:t>k</a:t>
              </a:r>
              <a:r>
                <a:rPr lang="en-US" altLang="en-US" sz="23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is called the </a:t>
              </a:r>
              <a:r>
                <a:rPr lang="en-US" altLang="en-US" sz="2300" dirty="0">
                  <a:solidFill>
                    <a:srgbClr val="FF2712"/>
                  </a:solidFill>
                  <a:latin typeface="Times New Roman" panose="02020603050405020304" pitchFamily="18" charset="0"/>
                  <a:cs typeface="Times New Roman" panose="02020603050405020304" pitchFamily="18" charset="0"/>
                  <a:sym typeface="Arial Bold" panose="020B0704020202020204" pitchFamily="34" charset="0"/>
                </a:rPr>
                <a:t>thermal conductivity</a:t>
              </a:r>
              <a:r>
                <a:rPr lang="en-US" altLang="en-US" sz="23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of the material</a:t>
              </a:r>
            </a:p>
          </p:txBody>
        </p:sp>
      </p:grpSp>
      <p:pic>
        <p:nvPicPr>
          <p:cNvPr id="9" name="Picture 2" descr="http://giant.gfycat.com/LeadingPowerfulCowri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366291" y="1113803"/>
            <a:ext cx="2597615" cy="16214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rmstronginternational.com/university/colleges/systems/basics/images/conductio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915446" y="1100741"/>
            <a:ext cx="2447044" cy="16214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rPr>
              <a:t>Heat Transfer Mechanisms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prstClr val="black"/>
                </a:solidFill>
                <a:latin typeface="Times New Roman" pitchFamily="18" charset="0"/>
                <a:cs typeface="Times New Roman" pitchFamily="18" charset="0"/>
              </a:rPr>
              <a:t>36/49</a:t>
            </a:r>
          </a:p>
        </p:txBody>
      </p:sp>
      <p:sp>
        <p:nvSpPr>
          <p:cNvPr id="14"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(cont’d)</a:t>
            </a:r>
            <a:endParaRPr lang="en-US" sz="1800" kern="0" dirty="0">
              <a:solidFill>
                <a:sysClr val="windowText" lastClr="000000"/>
              </a:solidFill>
              <a:latin typeface="Baskerville Old Face" pitchFamily="18" charset="0"/>
            </a:endParaRPr>
          </a:p>
        </p:txBody>
      </p:sp>
      <p:sp>
        <p:nvSpPr>
          <p:cNvPr id="15" name="TextBox 14"/>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6" name="TextBox 15"/>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377029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anim calcmode="lin" valueType="num">
                                      <p:cBhvr additive="base">
                                        <p:cTn id="7" dur="500" fill="hold"/>
                                        <p:tgtEl>
                                          <p:spTgt spid="36871"/>
                                        </p:tgtEl>
                                        <p:attrNameLst>
                                          <p:attrName>ppt_x</p:attrName>
                                        </p:attrNameLst>
                                      </p:cBhvr>
                                      <p:tavLst>
                                        <p:tav tm="0">
                                          <p:val>
                                            <p:strVal val="#ppt_x"/>
                                          </p:val>
                                        </p:tav>
                                        <p:tav tm="100000">
                                          <p:val>
                                            <p:strVal val="#ppt_x"/>
                                          </p:val>
                                        </p:tav>
                                      </p:tavLst>
                                    </p:anim>
                                    <p:anim calcmode="lin" valueType="num">
                                      <p:cBhvr additive="base">
                                        <p:cTn id="8" dur="500" fill="hold"/>
                                        <p:tgtEl>
                                          <p:spTgt spid="368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additive="base">
                                        <p:cTn id="11" dur="500" fill="hold"/>
                                        <p:tgtEl>
                                          <p:spTgt spid="10243"/>
                                        </p:tgtEl>
                                        <p:attrNameLst>
                                          <p:attrName>ppt_x</p:attrName>
                                        </p:attrNameLst>
                                      </p:cBhvr>
                                      <p:tavLst>
                                        <p:tav tm="0">
                                          <p:val>
                                            <p:strVal val="#ppt_x"/>
                                          </p:val>
                                        </p:tav>
                                        <p:tav tm="100000">
                                          <p:val>
                                            <p:strVal val="#ppt_x"/>
                                          </p:val>
                                        </p:tav>
                                      </p:tavLst>
                                    </p:anim>
                                    <p:anim calcmode="lin" valueType="num">
                                      <p:cBhvr additive="base">
                                        <p:cTn id="12" dur="500" fill="hold"/>
                                        <p:tgtEl>
                                          <p:spTgt spid="102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44"/>
                                        </p:tgtEl>
                                        <p:attrNameLst>
                                          <p:attrName>style.visibility</p:attrName>
                                        </p:attrNameLst>
                                      </p:cBhvr>
                                      <p:to>
                                        <p:strVal val="visible"/>
                                      </p:to>
                                    </p:set>
                                    <p:anim calcmode="lin" valueType="num">
                                      <p:cBhvr additive="base">
                                        <p:cTn id="15" dur="500" fill="hold"/>
                                        <p:tgtEl>
                                          <p:spTgt spid="10244"/>
                                        </p:tgtEl>
                                        <p:attrNameLst>
                                          <p:attrName>ppt_x</p:attrName>
                                        </p:attrNameLst>
                                      </p:cBhvr>
                                      <p:tavLst>
                                        <p:tav tm="0">
                                          <p:val>
                                            <p:strVal val="#ppt_x"/>
                                          </p:val>
                                        </p:tav>
                                        <p:tav tm="100000">
                                          <p:val>
                                            <p:strVal val="#ppt_x"/>
                                          </p:val>
                                        </p:tav>
                                      </p:tavLst>
                                    </p:anim>
                                    <p:anim calcmode="lin" valueType="num">
                                      <p:cBhvr additive="base">
                                        <p:cTn id="16" dur="500" fill="hold"/>
                                        <p:tgtEl>
                                          <p:spTgt spid="1024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245"/>
                                        </p:tgtEl>
                                        <p:attrNameLst>
                                          <p:attrName>style.visibility</p:attrName>
                                        </p:attrNameLst>
                                      </p:cBhvr>
                                      <p:to>
                                        <p:strVal val="visible"/>
                                      </p:to>
                                    </p:set>
                                    <p:anim calcmode="lin" valueType="num">
                                      <p:cBhvr additive="base">
                                        <p:cTn id="19" dur="500" fill="hold"/>
                                        <p:tgtEl>
                                          <p:spTgt spid="10245"/>
                                        </p:tgtEl>
                                        <p:attrNameLst>
                                          <p:attrName>ppt_x</p:attrName>
                                        </p:attrNameLst>
                                      </p:cBhvr>
                                      <p:tavLst>
                                        <p:tav tm="0">
                                          <p:val>
                                            <p:strVal val="#ppt_x"/>
                                          </p:val>
                                        </p:tav>
                                        <p:tav tm="100000">
                                          <p:val>
                                            <p:strVal val="#ppt_x"/>
                                          </p:val>
                                        </p:tav>
                                      </p:tavLst>
                                    </p:anim>
                                    <p:anim calcmode="lin" valueType="num">
                                      <p:cBhvr additive="base">
                                        <p:cTn id="20"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4" grpId="0"/>
      <p:bldP spid="102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b="1" dirty="0">
                <a:solidFill>
                  <a:srgbClr val="000000"/>
                </a:solidFill>
                <a:latin typeface="Times New Roman" panose="02020603050405020304" pitchFamily="18" charset="0"/>
              </a:rPr>
              <a:t>Heat Transfer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- 37</a:t>
            </a:r>
            <a:r>
              <a:rPr lang="en-US" kern="0" dirty="0">
                <a:solidFill>
                  <a:prstClr val="black"/>
                </a:solidFill>
                <a:latin typeface="Times New Roman" pitchFamily="18" charset="0"/>
                <a:cs typeface="Times New Roman" pitchFamily="18" charset="0"/>
              </a:rPr>
              <a:t>/49</a:t>
            </a:r>
          </a:p>
        </p:txBody>
      </p:sp>
      <p:sp>
        <p:nvSpPr>
          <p:cNvPr id="6" name="Rectangle 5"/>
          <p:cNvSpPr/>
          <p:nvPr/>
        </p:nvSpPr>
        <p:spPr>
          <a:xfrm>
            <a:off x="535576" y="864210"/>
            <a:ext cx="10593978" cy="830997"/>
          </a:xfrm>
          <a:prstGeom prst="rect">
            <a:avLst/>
          </a:prstGeom>
          <a:solidFill>
            <a:schemeClr val="accent4">
              <a:lumMod val="20000"/>
              <a:lumOff val="80000"/>
            </a:schemeClr>
          </a:solidFill>
        </p:spPr>
        <p:txBody>
          <a:bodyPr wrap="square">
            <a:spAutoFit/>
          </a:bodyPr>
          <a:lstStyle/>
          <a:p>
            <a:pPr marL="342900" indent="-342900">
              <a:buFont typeface="Wingdings" panose="05000000000000000000" pitchFamily="2" charset="2"/>
              <a:buChar char="§"/>
            </a:pPr>
            <a:r>
              <a:rPr lang="en-US" sz="2400" dirty="0">
                <a:solidFill>
                  <a:srgbClr val="242021"/>
                </a:solidFill>
                <a:latin typeface="Times New Roman" panose="02020603050405020304" pitchFamily="18" charset="0"/>
                <a:cs typeface="Times New Roman" panose="02020603050405020304" pitchFamily="18" charset="0"/>
              </a:rPr>
              <a:t>The process of energy transfer by heat  can also be called </a:t>
            </a:r>
            <a:r>
              <a:rPr lang="en-US" sz="2400" b="1" dirty="0">
                <a:solidFill>
                  <a:srgbClr val="242021"/>
                </a:solidFill>
                <a:latin typeface="Times New Roman" panose="02020603050405020304" pitchFamily="18" charset="0"/>
                <a:cs typeface="Times New Roman" panose="02020603050405020304" pitchFamily="18" charset="0"/>
              </a:rPr>
              <a:t>conduction </a:t>
            </a:r>
            <a:r>
              <a:rPr lang="en-US" sz="2400" dirty="0">
                <a:solidFill>
                  <a:srgbClr val="242021"/>
                </a:solidFill>
                <a:latin typeface="Times New Roman" panose="02020603050405020304" pitchFamily="18" charset="0"/>
                <a:cs typeface="Times New Roman" panose="02020603050405020304" pitchFamily="18" charset="0"/>
              </a:rPr>
              <a:t>or </a:t>
            </a:r>
            <a:r>
              <a:rPr lang="en-US" sz="2400" b="1" dirty="0">
                <a:solidFill>
                  <a:srgbClr val="242021"/>
                </a:solidFill>
                <a:latin typeface="Times New Roman" panose="02020603050405020304" pitchFamily="18" charset="0"/>
                <a:cs typeface="Times New Roman" panose="02020603050405020304" pitchFamily="18" charset="0"/>
              </a:rPr>
              <a:t>thermal conduction.</a:t>
            </a:r>
            <a:r>
              <a:rPr lang="en-US" sz="2400" dirty="0">
                <a:latin typeface="Times New Roman" panose="02020603050405020304" pitchFamily="18" charset="0"/>
                <a:cs typeface="Times New Roman" panose="02020603050405020304" pitchFamily="18" charset="0"/>
              </a:rPr>
              <a:t> </a:t>
            </a:r>
          </a:p>
        </p:txBody>
      </p:sp>
      <p:sp>
        <p:nvSpPr>
          <p:cNvPr id="7" name="Rectangle 6"/>
          <p:cNvSpPr/>
          <p:nvPr/>
        </p:nvSpPr>
        <p:spPr>
          <a:xfrm>
            <a:off x="535574" y="2149567"/>
            <a:ext cx="10502539" cy="830997"/>
          </a:xfrm>
          <a:prstGeom prst="rect">
            <a:avLst/>
          </a:prstGeom>
          <a:solidFill>
            <a:schemeClr val="bg1">
              <a:lumMod val="95000"/>
            </a:schemeClr>
          </a:solidFill>
        </p:spPr>
        <p:txBody>
          <a:bodyPr wrap="square">
            <a:spAutoFit/>
          </a:bodyPr>
          <a:lstStyle/>
          <a:p>
            <a:pPr marL="285750" indent="-285750">
              <a:buFont typeface="Wingdings" panose="05000000000000000000" pitchFamily="2" charset="2"/>
              <a:buChar char="§"/>
            </a:pPr>
            <a:r>
              <a:rPr lang="en-US" sz="2400" dirty="0">
                <a:solidFill>
                  <a:srgbClr val="242021"/>
                </a:solidFill>
                <a:latin typeface="Times New Roman" panose="02020603050405020304" pitchFamily="18" charset="0"/>
                <a:cs typeface="Times New Roman" panose="02020603050405020304" pitchFamily="18" charset="0"/>
              </a:rPr>
              <a:t>Conduction occurs only if there is a difference in temperature between two parts of the conducting medium. </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8967516" y="3095357"/>
            <a:ext cx="2828245" cy="326685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35574" y="3439772"/>
                <a:ext cx="7889966" cy="830997"/>
              </a:xfrm>
              <a:prstGeom prst="rect">
                <a:avLst/>
              </a:prstGeom>
              <a:solidFill>
                <a:schemeClr val="accent1">
                  <a:lumMod val="20000"/>
                  <a:lumOff val="80000"/>
                </a:schemeClr>
              </a:solidFill>
            </p:spPr>
            <p:txBody>
              <a:bodyPr wrap="square">
                <a:spAutoFit/>
              </a:bodyPr>
              <a:lstStyle/>
              <a:p>
                <a:pPr marL="342900" indent="-342900">
                  <a:buFont typeface="Wingdings" panose="05000000000000000000" pitchFamily="2" charset="2"/>
                  <a:buChar char="Ø"/>
                </a:pPr>
                <a:r>
                  <a:rPr lang="en-US" sz="2400" dirty="0">
                    <a:solidFill>
                      <a:srgbClr val="242021"/>
                    </a:solidFill>
                    <a:latin typeface="Times New Roman" panose="02020603050405020304" pitchFamily="18" charset="0"/>
                    <a:cs typeface="Times New Roman" panose="02020603050405020304" pitchFamily="18" charset="0"/>
                  </a:rPr>
                  <a:t>The energy </a:t>
                </a:r>
                <a14:m>
                  <m:oMath xmlns:m="http://schemas.openxmlformats.org/officeDocument/2006/math">
                    <m:r>
                      <a:rPr lang="en-US" sz="2400" b="0" i="1" smtClean="0">
                        <a:solidFill>
                          <a:srgbClr val="242021"/>
                        </a:solidFill>
                        <a:latin typeface="Cambria Math" panose="02040503050406030204" pitchFamily="18" charset="0"/>
                        <a:cs typeface="Times New Roman" panose="02020603050405020304" pitchFamily="18" charset="0"/>
                      </a:rPr>
                      <m:t>𝑄</m:t>
                    </m:r>
                  </m:oMath>
                </a14:m>
                <a:r>
                  <a:rPr lang="en-US" sz="2400" i="1" dirty="0">
                    <a:solidFill>
                      <a:srgbClr val="242021"/>
                    </a:solidFill>
                    <a:latin typeface="Times New Roman" panose="02020603050405020304" pitchFamily="18" charset="0"/>
                    <a:cs typeface="Times New Roman" panose="02020603050405020304" pitchFamily="18" charset="0"/>
                  </a:rPr>
                  <a:t> </a:t>
                </a:r>
                <a:r>
                  <a:rPr lang="en-US" sz="2400" dirty="0">
                    <a:solidFill>
                      <a:srgbClr val="242021"/>
                    </a:solidFill>
                    <a:latin typeface="Times New Roman" panose="02020603050405020304" pitchFamily="18" charset="0"/>
                    <a:cs typeface="Times New Roman" panose="02020603050405020304" pitchFamily="18" charset="0"/>
                  </a:rPr>
                  <a:t>transfers in a time interval </a:t>
                </a:r>
                <a14:m>
                  <m:oMath xmlns:m="http://schemas.openxmlformats.org/officeDocument/2006/math">
                    <m:r>
                      <a:rPr lang="en-US" sz="2400" i="1" smtClean="0">
                        <a:solidFill>
                          <a:srgbClr val="242021"/>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242021"/>
                        </a:solidFill>
                        <a:latin typeface="Cambria Math" panose="02040503050406030204" pitchFamily="18" charset="0"/>
                        <a:ea typeface="Cambria Math" panose="02040503050406030204" pitchFamily="18" charset="0"/>
                        <a:cs typeface="Times New Roman" panose="02020603050405020304" pitchFamily="18" charset="0"/>
                      </a:rPr>
                      <m:t>𝑡</m:t>
                    </m:r>
                  </m:oMath>
                </a14:m>
                <a:r>
                  <a:rPr lang="en-US" sz="2400" i="1" dirty="0">
                    <a:solidFill>
                      <a:srgbClr val="242021"/>
                    </a:solidFill>
                    <a:latin typeface="Times New Roman" panose="02020603050405020304" pitchFamily="18" charset="0"/>
                    <a:cs typeface="Times New Roman" panose="02020603050405020304" pitchFamily="18" charset="0"/>
                  </a:rPr>
                  <a:t> </a:t>
                </a:r>
                <a:r>
                  <a:rPr lang="en-US" sz="2400" dirty="0">
                    <a:solidFill>
                      <a:srgbClr val="242021"/>
                    </a:solidFill>
                    <a:latin typeface="Times New Roman" panose="02020603050405020304" pitchFamily="18" charset="0"/>
                    <a:cs typeface="Times New Roman" panose="02020603050405020304" pitchFamily="18" charset="0"/>
                  </a:rPr>
                  <a:t>from the hotter face to the colder one. </a:t>
                </a:r>
                <a:endParaRPr lang="en-US" sz="2400" dirty="0">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35574" y="3439772"/>
                <a:ext cx="7889966" cy="830997"/>
              </a:xfrm>
              <a:prstGeom prst="rect">
                <a:avLst/>
              </a:prstGeom>
              <a:blipFill>
                <a:blip r:embed="rId3"/>
                <a:stretch>
                  <a:fillRect l="-1082" t="-5839" r="-30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74911" y="4463925"/>
                <a:ext cx="7319558" cy="830997"/>
              </a:xfrm>
              <a:prstGeom prst="rect">
                <a:avLst/>
              </a:prstGeom>
              <a:solidFill>
                <a:schemeClr val="accent6">
                  <a:lumMod val="20000"/>
                  <a:lumOff val="80000"/>
                </a:schemeClr>
              </a:solidFill>
            </p:spPr>
            <p:txBody>
              <a:bodyPr wrap="square">
                <a:spAutoFit/>
              </a:bodyPr>
              <a:lstStyle/>
              <a:p>
                <a:pPr marL="285750" indent="-285750">
                  <a:buFont typeface="Wingdings" panose="05000000000000000000" pitchFamily="2" charset="2"/>
                  <a:buChar char="v"/>
                </a:pPr>
                <a:r>
                  <a:rPr lang="en-US" sz="2400" dirty="0">
                    <a:solidFill>
                      <a:srgbClr val="000000"/>
                    </a:solidFill>
                    <a:latin typeface="Times New Roman" panose="02020603050405020304" pitchFamily="18" charset="0"/>
                    <a:cs typeface="Times New Roman" panose="02020603050405020304" pitchFamily="18" charset="0"/>
                  </a:rPr>
                  <a:t>This means that the rate of flow of heat (</a:t>
                </a:r>
                <a14:m>
                  <m:oMath xmlns:m="http://schemas.openxmlformats.org/officeDocument/2006/math">
                    <m:r>
                      <a:rPr lang="en-US" sz="2400" b="0" i="1" smtClean="0">
                        <a:solidFill>
                          <a:srgbClr val="000000"/>
                        </a:solidFill>
                        <a:latin typeface="Cambria Math" panose="02040503050406030204" pitchFamily="18" charset="0"/>
                        <a:cs typeface="Times New Roman" panose="02020603050405020304" pitchFamily="18" charset="0"/>
                      </a:rPr>
                      <m:t>𝑃</m:t>
                    </m:r>
                  </m:oMath>
                </a14:m>
                <a:r>
                  <a:rPr lang="en-US" sz="2400" dirty="0">
                    <a:solidFill>
                      <a:srgbClr val="000000"/>
                    </a:solidFill>
                    <a:latin typeface="Times New Roman" panose="02020603050405020304" pitchFamily="18" charset="0"/>
                    <a:cs typeface="Times New Roman" panose="02020603050405020304" pitchFamily="18" charset="0"/>
                  </a:rPr>
                  <a:t>) energy </a:t>
                </a:r>
                <a14:m>
                  <m:oMath xmlns:m="http://schemas.openxmlformats.org/officeDocument/2006/math">
                    <m:r>
                      <a:rPr lang="en-US" sz="2400" b="0" i="1" smtClean="0">
                        <a:solidFill>
                          <a:srgbClr val="000000"/>
                        </a:solidFill>
                        <a:latin typeface="Cambria Math" panose="02040503050406030204" pitchFamily="18" charset="0"/>
                        <a:cs typeface="Times New Roman" panose="02020603050405020304" pitchFamily="18" charset="0"/>
                      </a:rPr>
                      <m:t>𝑄</m:t>
                    </m:r>
                    <m:r>
                      <a:rPr lang="en-US" sz="2400" b="0" i="1" smtClean="0">
                        <a:solidFill>
                          <a:srgbClr val="000000"/>
                        </a:solidFill>
                        <a:latin typeface="Cambria Math" panose="02040503050406030204" pitchFamily="18" charset="0"/>
                        <a:cs typeface="Times New Roman" panose="02020603050405020304" pitchFamily="18" charset="0"/>
                      </a:rPr>
                      <m:t>/</m:t>
                    </m:r>
                    <m:r>
                      <a:rPr lang="en-US" sz="2400" b="0" i="1" smtClean="0">
                        <a:solidFill>
                          <a:srgbClr val="000000"/>
                        </a:solidFill>
                        <a:latin typeface="Cambria Math" panose="02040503050406030204" pitchFamily="18" charset="0"/>
                        <a:cs typeface="Times New Roman" panose="02020603050405020304" pitchFamily="18" charset="0"/>
                      </a:rPr>
                      <m:t>𝑡</m:t>
                    </m:r>
                  </m:oMath>
                </a14:m>
                <a:r>
                  <a:rPr lang="en-US" sz="2400" dirty="0">
                    <a:solidFill>
                      <a:srgbClr val="000000"/>
                    </a:solidFill>
                    <a:latin typeface="Times New Roman" panose="02020603050405020304" pitchFamily="18" charset="0"/>
                    <a:cs typeface="Times New Roman" panose="02020603050405020304" pitchFamily="18" charset="0"/>
                  </a:rPr>
                  <a:t> </a:t>
                </a:r>
                <a:r>
                  <a:rPr lang="en-US" sz="2400" i="1"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in watts (J/s) along the bar will be given by:</a:t>
                </a:r>
                <a:r>
                  <a:rPr lang="en-US" sz="2400" dirty="0">
                    <a:latin typeface="Times New Roman" panose="02020603050405020304" pitchFamily="18" charset="0"/>
                    <a:cs typeface="Times New Roman" panose="020206030504050203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674911" y="4463925"/>
                <a:ext cx="7319558" cy="830997"/>
              </a:xfrm>
              <a:prstGeom prst="rect">
                <a:avLst/>
              </a:prstGeom>
              <a:blipFill>
                <a:blip r:embed="rId4"/>
                <a:stretch>
                  <a:fillRect l="-1167"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06486" y="5529499"/>
                <a:ext cx="3852978" cy="693908"/>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𝑄</m:t>
                          </m:r>
                        </m:num>
                        <m:den>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𝑘𝐴</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r>
                        <a:rPr lang="en-US" sz="2400" b="0" i="1" smtClean="0">
                          <a:latin typeface="Cambria Math" panose="02040503050406030204" pitchFamily="18" charset="0"/>
                        </a:rPr>
                        <m:t>=</m:t>
                      </m:r>
                      <m:r>
                        <a:rPr lang="en-US" sz="2400" b="0" i="1" smtClean="0">
                          <a:latin typeface="Cambria Math" panose="02040503050406030204" pitchFamily="18" charset="0"/>
                        </a:rPr>
                        <m:t>𝑘𝐴</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906486" y="5529499"/>
                <a:ext cx="3852978" cy="693908"/>
              </a:xfrm>
              <a:prstGeom prst="rect">
                <a:avLst/>
              </a:prstGeom>
              <a:blipFill>
                <a:blip r:embed="rId5"/>
                <a:stretch>
                  <a:fillRect/>
                </a:stretch>
              </a:blipFill>
            </p:spPr>
            <p:txBody>
              <a:bodyPr/>
              <a:lstStyle/>
              <a:p>
                <a:r>
                  <a:rPr lang="en-US">
                    <a:noFill/>
                  </a:rPr>
                  <a:t> </a:t>
                </a:r>
              </a:p>
            </p:txBody>
          </p:sp>
        </mc:Fallback>
      </mc:AlternateContent>
      <p:sp>
        <p:nvSpPr>
          <p:cNvPr id="12"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(cont’d)</a:t>
            </a:r>
            <a:endParaRPr lang="en-US" sz="1800" kern="0" dirty="0">
              <a:solidFill>
                <a:sysClr val="windowText" lastClr="000000"/>
              </a:solidFill>
              <a:latin typeface="Baskerville Old Face" pitchFamily="18" charset="0"/>
            </a:endParaRPr>
          </a:p>
        </p:txBody>
      </p:sp>
      <p:sp>
        <p:nvSpPr>
          <p:cNvPr id="14" name="TextBox 13"/>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5" name="TextBox 14"/>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580775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b="1" dirty="0">
                <a:solidFill>
                  <a:srgbClr val="000000"/>
                </a:solidFill>
                <a:latin typeface="Times New Roman" panose="02020603050405020304" pitchFamily="18" charset="0"/>
              </a:rPr>
              <a:t>Heat Transfer (cont’d)</a:t>
            </a:r>
            <a:r>
              <a:rPr lang="en-US" sz="1100" kern="0" dirty="0">
                <a:solidFill>
                  <a:sysClr val="windowText" lastClr="000000"/>
                </a:solidFill>
                <a:latin typeface="Baskerville Old Face"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- 38</a:t>
            </a:r>
            <a:r>
              <a:rPr lang="en-US" kern="0" dirty="0">
                <a:solidFill>
                  <a:prstClr val="black"/>
                </a:solidFill>
                <a:latin typeface="Times New Roman" pitchFamily="18" charset="0"/>
                <a:cs typeface="Times New Roman" pitchFamily="18" charset="0"/>
              </a:rPr>
              <a:t>/49</a:t>
            </a:r>
          </a:p>
        </p:txBody>
      </p:sp>
      <mc:AlternateContent xmlns:mc="http://schemas.openxmlformats.org/markup-compatibility/2006" xmlns:a14="http://schemas.microsoft.com/office/drawing/2010/main">
        <mc:Choice Requires="a14">
          <p:sp>
            <p:nvSpPr>
              <p:cNvPr id="8" name="Rectangle 7"/>
              <p:cNvSpPr/>
              <p:nvPr/>
            </p:nvSpPr>
            <p:spPr>
              <a:xfrm>
                <a:off x="352696" y="817156"/>
                <a:ext cx="10593978" cy="986167"/>
              </a:xfrm>
              <a:prstGeom prst="rect">
                <a:avLst/>
              </a:prstGeom>
              <a:solidFill>
                <a:schemeClr val="accent6">
                  <a:lumMod val="20000"/>
                  <a:lumOff val="80000"/>
                </a:schemeClr>
              </a:solidFill>
            </p:spPr>
            <p:txBody>
              <a:bodyPr wrap="square">
                <a:spAutoFit/>
              </a:bodyPr>
              <a:lstStyle/>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rPr>
                  <a:t>The constant </a:t>
                </a:r>
                <a14:m>
                  <m:oMath xmlns:m="http://schemas.openxmlformats.org/officeDocument/2006/math">
                    <m:r>
                      <a:rPr lang="en-US" sz="2400" b="0" i="1" smtClean="0">
                        <a:solidFill>
                          <a:srgbClr val="000000"/>
                        </a:solidFill>
                        <a:latin typeface="Cambria Math" panose="02040503050406030204" pitchFamily="18" charset="0"/>
                        <a:cs typeface="Times New Roman" panose="02020603050405020304" pitchFamily="18" charset="0"/>
                      </a:rPr>
                      <m:t>𝑘</m:t>
                    </m:r>
                    <m:r>
                      <a:rPr lang="en-US" sz="2400" b="0" i="1" smtClean="0">
                        <a:solidFill>
                          <a:srgbClr val="000000"/>
                        </a:solidFill>
                        <a:latin typeface="Cambria Math" panose="02040503050406030204" pitchFamily="18" charset="0"/>
                        <a:cs typeface="Times New Roman" panose="02020603050405020304" pitchFamily="18" charset="0"/>
                      </a:rPr>
                      <m:t> (</m:t>
                    </m:r>
                    <m:f>
                      <m:fPr>
                        <m:ctrlPr>
                          <a:rPr lang="en-US" sz="2400" b="0" i="1" smtClean="0">
                            <a:solidFill>
                              <a:srgbClr val="000000"/>
                            </a:solidFill>
                            <a:latin typeface="Cambria Math" panose="02040503050406030204" pitchFamily="18" charset="0"/>
                            <a:cs typeface="Times New Roman" panose="02020603050405020304" pitchFamily="18" charset="0"/>
                          </a:rPr>
                        </m:ctrlPr>
                      </m:fPr>
                      <m:num>
                        <m:r>
                          <a:rPr lang="en-US" sz="2400" b="0" i="1" smtClean="0">
                            <a:solidFill>
                              <a:srgbClr val="000000"/>
                            </a:solidFill>
                            <a:latin typeface="Cambria Math" panose="02040503050406030204" pitchFamily="18" charset="0"/>
                            <a:cs typeface="Times New Roman" panose="02020603050405020304" pitchFamily="18" charset="0"/>
                          </a:rPr>
                          <m:t>𝑊</m:t>
                        </m:r>
                      </m:num>
                      <m:den>
                        <m:r>
                          <a:rPr lang="en-US" sz="2400" b="0" i="1" smtClean="0">
                            <a:solidFill>
                              <a:srgbClr val="000000"/>
                            </a:solidFill>
                            <a:latin typeface="Cambria Math" panose="02040503050406030204" pitchFamily="18" charset="0"/>
                            <a:cs typeface="Times New Roman" panose="02020603050405020304" pitchFamily="18" charset="0"/>
                          </a:rPr>
                          <m:t>𝑚</m:t>
                        </m:r>
                        <m:r>
                          <a:rPr lang="en-US" sz="2400" b="0" i="1" smtClean="0">
                            <a:solidFill>
                              <a:srgbClr val="000000"/>
                            </a:solidFill>
                            <a:latin typeface="Cambria Math" panose="02040503050406030204" pitchFamily="18" charset="0"/>
                            <a:cs typeface="Times New Roman" panose="02020603050405020304" pitchFamily="18" charset="0"/>
                          </a:rPr>
                          <m:t>.</m:t>
                        </m:r>
                        <m:r>
                          <a:rPr lang="en-US" sz="2400" b="0" i="1" smtClean="0">
                            <a:solidFill>
                              <a:srgbClr val="000000"/>
                            </a:solidFill>
                            <a:latin typeface="Cambria Math" panose="02040503050406030204" pitchFamily="18" charset="0"/>
                            <a:cs typeface="Times New Roman" panose="02020603050405020304" pitchFamily="18" charset="0"/>
                          </a:rPr>
                          <m:t>𝑘</m:t>
                        </m:r>
                      </m:den>
                    </m:f>
                    <m:r>
                      <a:rPr lang="en-US" sz="2400" b="0" i="1" smtClean="0">
                        <a:solidFill>
                          <a:srgbClr val="000000"/>
                        </a:solidFill>
                        <a:latin typeface="Cambria Math" panose="02040503050406030204" pitchFamily="18" charset="0"/>
                        <a:cs typeface="Times New Roman" panose="02020603050405020304" pitchFamily="18" charset="0"/>
                      </a:rPr>
                      <m:t>)</m:t>
                    </m:r>
                  </m:oMath>
                </a14:m>
                <a:r>
                  <a:rPr lang="en-US" sz="2400" i="1"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depends on which material the bar is made from. It is known as the material’s </a:t>
                </a:r>
                <a:r>
                  <a:rPr lang="en-US" sz="2400" b="1" dirty="0">
                    <a:solidFill>
                      <a:srgbClr val="000000"/>
                    </a:solidFill>
                    <a:latin typeface="Times New Roman" panose="02020603050405020304" pitchFamily="18" charset="0"/>
                    <a:cs typeface="Times New Roman" panose="02020603050405020304" pitchFamily="18" charset="0"/>
                  </a:rPr>
                  <a:t>thermal conductivity</a:t>
                </a:r>
                <a:r>
                  <a:rPr lang="en-US" sz="2400" dirty="0">
                    <a:solidFill>
                      <a:srgbClr val="000000"/>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p:txBody>
          </p:sp>
        </mc:Choice>
        <mc:Fallback xmlns="">
          <p:sp>
            <p:nvSpPr>
              <p:cNvPr id="8" name="Rectangle 7"/>
              <p:cNvSpPr>
                <a:spLocks noRot="1" noChangeAspect="1" noMove="1" noResize="1" noEditPoints="1" noAdjustHandles="1" noChangeArrowheads="1" noChangeShapeType="1" noTextEdit="1"/>
              </p:cNvSpPr>
              <p:nvPr/>
            </p:nvSpPr>
            <p:spPr>
              <a:xfrm>
                <a:off x="352696" y="817156"/>
                <a:ext cx="10593978" cy="986167"/>
              </a:xfrm>
              <a:prstGeom prst="rect">
                <a:avLst/>
              </a:prstGeom>
              <a:blipFill>
                <a:blip r:embed="rId2"/>
                <a:stretch>
                  <a:fillRect l="-806" r="-978" b="-12963"/>
                </a:stretch>
              </a:blipFill>
            </p:spPr>
            <p:txBody>
              <a:bodyPr/>
              <a:lstStyle/>
              <a:p>
                <a:r>
                  <a:rPr lang="en-US">
                    <a:noFill/>
                  </a:rPr>
                  <a:t> </a:t>
                </a:r>
              </a:p>
            </p:txBody>
          </p:sp>
        </mc:Fallback>
      </mc:AlternateContent>
      <p:sp>
        <p:nvSpPr>
          <p:cNvPr id="9" name="Rectangle 8"/>
          <p:cNvSpPr/>
          <p:nvPr/>
        </p:nvSpPr>
        <p:spPr>
          <a:xfrm>
            <a:off x="409300" y="2281013"/>
            <a:ext cx="10315303" cy="830997"/>
          </a:xfrm>
          <a:prstGeom prst="rect">
            <a:avLst/>
          </a:prstGeom>
          <a:solidFill>
            <a:schemeClr val="accent2">
              <a:lumMod val="20000"/>
              <a:lumOff val="80000"/>
            </a:schemeClr>
          </a:solidFill>
        </p:spPr>
        <p:txBody>
          <a:bodyPr wrap="square">
            <a:spAutoFit/>
          </a:bodyPr>
          <a:lstStyle/>
          <a:p>
            <a:pPr marL="342900" indent="-342900">
              <a:buFont typeface="Wingdings" panose="05000000000000000000" pitchFamily="2" charset="2"/>
              <a:buChar char="Ø"/>
            </a:pPr>
            <a:r>
              <a:rPr lang="en-US" sz="2400" b="1" dirty="0">
                <a:solidFill>
                  <a:srgbClr val="791D7E"/>
                </a:solidFill>
                <a:latin typeface="Times New Roman" panose="02020603050405020304" pitchFamily="18" charset="0"/>
                <a:cs typeface="Times New Roman" panose="02020603050405020304" pitchFamily="18" charset="0"/>
              </a:rPr>
              <a:t>Thermal conductivity </a:t>
            </a:r>
            <a:r>
              <a:rPr lang="en-US" sz="2400" i="1" dirty="0">
                <a:solidFill>
                  <a:srgbClr val="791D7E"/>
                </a:solidFill>
                <a:latin typeface="Times New Roman" panose="02020603050405020304" pitchFamily="18" charset="0"/>
                <a:cs typeface="Times New Roman" panose="02020603050405020304" pitchFamily="18" charset="0"/>
              </a:rPr>
              <a:t>a measurement of the ability of a material to conduct heat.</a:t>
            </a:r>
            <a:r>
              <a:rPr lang="en-US" sz="2400" dirty="0">
                <a:latin typeface="Times New Roman" panose="02020603050405020304" pitchFamily="18" charset="0"/>
                <a:cs typeface="Times New Roman" panose="02020603050405020304" pitchFamily="18" charset="0"/>
              </a:rPr>
              <a:t> </a:t>
            </a:r>
          </a:p>
        </p:txBody>
      </p:sp>
      <p:sp>
        <p:nvSpPr>
          <p:cNvPr id="10"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(cont’d)</a:t>
            </a:r>
            <a:endParaRPr lang="en-US" sz="1800" kern="0" dirty="0">
              <a:solidFill>
                <a:sysClr val="windowText" lastClr="000000"/>
              </a:solidFill>
              <a:latin typeface="Baskerville Old Face" pitchFamily="18" charset="0"/>
            </a:endParaRPr>
          </a:p>
        </p:txBody>
      </p:sp>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77046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p:cNvSpPr>
          <p:nvPr/>
        </p:nvSpPr>
        <p:spPr bwMode="auto">
          <a:xfrm>
            <a:off x="56957" y="1036637"/>
            <a:ext cx="5439162"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1850"/>
              </a:spcBef>
              <a:buNone/>
            </a:pPr>
            <a:r>
              <a:rPr lang="en-US" altLang="en-US" sz="34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Convection</a:t>
            </a:r>
          </a:p>
        </p:txBody>
      </p:sp>
      <p:sp>
        <p:nvSpPr>
          <p:cNvPr id="16387" name="Rectangle 2"/>
          <p:cNvSpPr>
            <a:spLocks/>
          </p:cNvSpPr>
          <p:nvPr/>
        </p:nvSpPr>
        <p:spPr bwMode="auto">
          <a:xfrm>
            <a:off x="44378" y="2090739"/>
            <a:ext cx="6205682"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ts val="1613"/>
              </a:spcBef>
              <a:buNone/>
            </a:pPr>
            <a:r>
              <a:rPr lang="en-US" altLang="en-US" sz="2700" dirty="0">
                <a:solidFill>
                  <a:srgbClr val="FF2712"/>
                </a:solidFill>
                <a:latin typeface="Times New Roman" panose="02020603050405020304" pitchFamily="18" charset="0"/>
                <a:cs typeface="Times New Roman" panose="02020603050405020304" pitchFamily="18" charset="0"/>
                <a:sym typeface="Arial Bold" panose="020B0704020202020204" pitchFamily="34" charset="0"/>
              </a:rPr>
              <a:t>Convection</a:t>
            </a:r>
            <a:r>
              <a:rPr lang="en-US" altLang="en-US" sz="27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is the </a:t>
            </a:r>
            <a:r>
              <a:rPr lang="en-US" altLang="en-US" sz="2700" dirty="0">
                <a:solidFill>
                  <a:srgbClr val="111111"/>
                </a:solidFill>
                <a:latin typeface="Times New Roman" panose="02020603050405020304" pitchFamily="18" charset="0"/>
                <a:cs typeface="Times New Roman" panose="02020603050405020304" pitchFamily="18" charset="0"/>
                <a:sym typeface="Arial Bold Italic" panose="020B0704020202090204" pitchFamily="34" charset="0"/>
              </a:rPr>
              <a:t>flow of fluid</a:t>
            </a:r>
            <a:r>
              <a:rPr lang="en-US" altLang="en-US" sz="27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due to a difference in temperatures, such as warm air rising. The fluid “carries” the heat with it as it moves.</a:t>
            </a:r>
          </a:p>
        </p:txBody>
      </p:sp>
      <p:pic>
        <p:nvPicPr>
          <p:cNvPr id="16388" name="Picture 3"/>
          <p:cNvPicPr>
            <a:picLocks noChangeArrowheads="1"/>
          </p:cNvPicPr>
          <p:nvPr/>
        </p:nvPicPr>
        <p:blipFill>
          <a:blip r:embed="rId2" cstate="print">
            <a:extLst>
              <a:ext uri="{28A0092B-C50C-407E-A947-70E740481C1C}">
                <a14:useLocalDpi xmlns:a14="http://schemas.microsoft.com/office/drawing/2010/main" val="0"/>
              </a:ext>
            </a:extLst>
          </a:blip>
          <a:srcRect l="25716" t="50134" r="25156" b="4465"/>
          <a:stretch>
            <a:fillRect/>
          </a:stretch>
        </p:blipFill>
        <p:spPr bwMode="auto">
          <a:xfrm>
            <a:off x="7597097" y="4329508"/>
            <a:ext cx="3247159" cy="204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6389" name="Picture 4"/>
          <p:cNvPicPr>
            <a:picLocks noChangeArrowheads="1"/>
          </p:cNvPicPr>
          <p:nvPr/>
        </p:nvPicPr>
        <p:blipFill>
          <a:blip r:embed="rId3" cstate="print">
            <a:extLst>
              <a:ext uri="{28A0092B-C50C-407E-A947-70E740481C1C}">
                <a14:useLocalDpi xmlns:a14="http://schemas.microsoft.com/office/drawing/2010/main" val="0"/>
              </a:ext>
            </a:extLst>
          </a:blip>
          <a:srcRect l="25940" r="24597" b="54068"/>
          <a:stretch>
            <a:fillRect/>
          </a:stretch>
        </p:blipFill>
        <p:spPr bwMode="auto">
          <a:xfrm>
            <a:off x="7572452" y="1421383"/>
            <a:ext cx="3269463" cy="207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5" descr="IMAGE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065" y="3874529"/>
            <a:ext cx="2314339" cy="245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onvection"/>
          <p:cNvPicPr>
            <a:picLocks noChangeAspect="1" noChangeArrowheads="1"/>
          </p:cNvPicPr>
          <p:nvPr/>
        </p:nvPicPr>
        <p:blipFill>
          <a:blip r:embed="rId5">
            <a:extLst>
              <a:ext uri="{28A0092B-C50C-407E-A947-70E740481C1C}">
                <a14:useLocalDpi xmlns:a14="http://schemas.microsoft.com/office/drawing/2010/main" val="0"/>
              </a:ext>
            </a:extLst>
          </a:blip>
          <a:srcRect l="7062" t="10762" r="8191" b="3139"/>
          <a:stretch>
            <a:fillRect/>
          </a:stretch>
        </p:blipFill>
        <p:spPr bwMode="auto">
          <a:xfrm>
            <a:off x="542805" y="4082102"/>
            <a:ext cx="1703311" cy="227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rPr>
              <a:t>Heat Transfer Mechanisms</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- 39</a:t>
            </a:r>
            <a:r>
              <a:rPr lang="en-US" kern="0" dirty="0">
                <a:solidFill>
                  <a:prstClr val="black"/>
                </a:solidFill>
                <a:latin typeface="Times New Roman" pitchFamily="18" charset="0"/>
                <a:cs typeface="Times New Roman" pitchFamily="18" charset="0"/>
              </a:rPr>
              <a:t>/49</a:t>
            </a:r>
          </a:p>
        </p:txBody>
      </p:sp>
      <p:sp>
        <p:nvSpPr>
          <p:cNvPr id="11"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(cont’d)</a:t>
            </a:r>
            <a:endParaRPr lang="en-US" sz="1800" kern="0" dirty="0">
              <a:solidFill>
                <a:sysClr val="windowText" lastClr="000000"/>
              </a:solidFill>
              <a:latin typeface="Baskerville Old Face" pitchFamily="18" charset="0"/>
            </a:endParaRPr>
          </a:p>
        </p:txBody>
      </p:sp>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556893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0762" y="660294"/>
            <a:ext cx="7843276" cy="558590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dirty="0">
                <a:latin typeface="Times New Roman" panose="02020603050405020304" pitchFamily="18" charset="0"/>
                <a:cs typeface="Times New Roman" panose="02020603050405020304" pitchFamily="18" charset="0"/>
              </a:rPr>
              <a:t>When two objects at different temperatures are placed in contact, heat will flow from the object with the higher temperature to the object with the lower temperature.</a:t>
            </a:r>
          </a:p>
          <a:p>
            <a:pPr>
              <a:lnSpc>
                <a:spcPct val="200000"/>
              </a:lnSpc>
              <a:spcAft>
                <a:spcPct val="20000"/>
              </a:spcAft>
            </a:pPr>
            <a:r>
              <a:rPr lang="en-US" dirty="0">
                <a:latin typeface="Times New Roman" panose="02020603050405020304" pitchFamily="18" charset="0"/>
                <a:cs typeface="Times New Roman" panose="02020603050405020304" pitchFamily="18" charset="0"/>
              </a:rPr>
              <a:t>Heat added increases  temperature, and heat removed decreases temperature.</a:t>
            </a:r>
          </a:p>
          <a:p>
            <a:pPr>
              <a:lnSpc>
                <a:spcPct val="200000"/>
              </a:lnSpc>
              <a:spcBef>
                <a:spcPct val="0"/>
              </a:spcBef>
            </a:pPr>
            <a:r>
              <a:rPr lang="en-US" dirty="0">
                <a:latin typeface="Times New Roman" panose="02020603050405020304" pitchFamily="18" charset="0"/>
                <a:cs typeface="Times New Roman" panose="02020603050405020304" pitchFamily="18" charset="0"/>
              </a:rPr>
              <a:t>Heat and temperature are not the same.</a:t>
            </a:r>
          </a:p>
          <a:p>
            <a:pPr>
              <a:lnSpc>
                <a:spcPct val="200000"/>
              </a:lnSpc>
              <a:spcBef>
                <a:spcPct val="0"/>
              </a:spcBef>
            </a:pPr>
            <a:r>
              <a:rPr lang="en-US" dirty="0">
                <a:latin typeface="Times New Roman" panose="02020603050405020304" pitchFamily="18" charset="0"/>
                <a:cs typeface="Times New Roman" panose="02020603050405020304" pitchFamily="18" charset="0"/>
              </a:rPr>
              <a:t>Temperature is a quantity that tells us </a:t>
            </a:r>
          </a:p>
          <a:p>
            <a:pPr>
              <a:lnSpc>
                <a:spcPct val="200000"/>
              </a:lnSpc>
              <a:spcBef>
                <a:spcPct val="0"/>
              </a:spcBef>
              <a:buFont typeface="Wingdings" pitchFamily="2" charset="2"/>
              <a:buNone/>
            </a:pPr>
            <a:r>
              <a:rPr lang="en-US" dirty="0">
                <a:latin typeface="Times New Roman" panose="02020603050405020304" pitchFamily="18" charset="0"/>
                <a:cs typeface="Times New Roman" panose="02020603050405020304" pitchFamily="18" charset="0"/>
              </a:rPr>
              <a:t>	which direction the heat will flow.</a:t>
            </a:r>
            <a:endParaRPr lang="en-US" dirty="0">
              <a:latin typeface="Times New Roman" panose="02020603050405020304" pitchFamily="18" charset="0"/>
              <a:cs typeface="Times New Roman" panose="02020603050405020304" pitchFamily="18" charset="0"/>
              <a:sym typeface="Symbol" pitchFamily="18" charset="2"/>
            </a:endParaRPr>
          </a:p>
        </p:txBody>
      </p:sp>
      <p:pic>
        <p:nvPicPr>
          <p:cNvPr id="5" name="Picture 3" descr="10_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1985" y="2355964"/>
            <a:ext cx="4366779" cy="316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lang="en-US" kern="0" noProof="0" dirty="0">
                <a:solidFill>
                  <a:prstClr val="black"/>
                </a:solidFill>
                <a:latin typeface="Times New Roman" pitchFamily="18" charset="0"/>
                <a:cs typeface="Times New Roman" pitchFamily="18" charset="0"/>
              </a:rPr>
              <a:t>The concept of Temperature</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dirty="0">
                <a:solidFill>
                  <a:prstClr val="black"/>
                </a:solidFill>
                <a:latin typeface="Times New Roman" pitchFamily="18" charset="0"/>
                <a:cs typeface="Times New Roman" pitchFamily="18" charset="0"/>
              </a:rPr>
              <a:t>4/49</a:t>
            </a:r>
          </a:p>
        </p:txBody>
      </p:sp>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 Concept of (Cont’d)   </a:t>
            </a:r>
            <a:endParaRPr lang="en-US" sz="1800" kern="0" dirty="0">
              <a:solidFill>
                <a:sysClr val="windowText" lastClr="000000"/>
              </a:solidFill>
              <a:latin typeface="Baskerville Old Face" pitchFamily="18" charset="0"/>
            </a:endParaRPr>
          </a:p>
        </p:txBody>
      </p:sp>
      <p:sp>
        <p:nvSpPr>
          <p:cNvPr id="10" name="TextBox 9"/>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4113075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5665" y="3677988"/>
            <a:ext cx="2601663" cy="273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7411" name="Rectangle 2"/>
          <p:cNvSpPr>
            <a:spLocks/>
          </p:cNvSpPr>
          <p:nvPr/>
        </p:nvSpPr>
        <p:spPr bwMode="auto">
          <a:xfrm>
            <a:off x="3771843" y="4123800"/>
            <a:ext cx="2494080" cy="114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613"/>
              </a:spcBef>
              <a:buNone/>
            </a:pPr>
            <a:r>
              <a:rPr lang="en-US" altLang="en-US" sz="2200" dirty="0">
                <a:solidFill>
                  <a:srgbClr val="FFFFFF"/>
                </a:solidFill>
                <a:latin typeface="Arial" panose="020B0604020202020204" pitchFamily="34" charset="0"/>
                <a:cs typeface="Arial" panose="020B0604020202020204" pitchFamily="34" charset="0"/>
                <a:sym typeface="Arial" panose="020B0604020202020204" pitchFamily="34" charset="0"/>
              </a:rPr>
              <a:t>Objects that are hot enough will glow – first red, then yellow, white, and blue. </a:t>
            </a:r>
          </a:p>
        </p:txBody>
      </p:sp>
      <p:sp>
        <p:nvSpPr>
          <p:cNvPr id="17412" name="Rectangle 3"/>
          <p:cNvSpPr>
            <a:spLocks/>
          </p:cNvSpPr>
          <p:nvPr/>
        </p:nvSpPr>
        <p:spPr bwMode="auto">
          <a:xfrm>
            <a:off x="683415" y="1093788"/>
            <a:ext cx="37536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1850"/>
              </a:spcBef>
              <a:buNone/>
            </a:pPr>
            <a:r>
              <a:rPr lang="en-US" altLang="en-US" sz="310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Radiation</a:t>
            </a:r>
          </a:p>
        </p:txBody>
      </p:sp>
      <p:sp>
        <p:nvSpPr>
          <p:cNvPr id="17413" name="Rectangle 4"/>
          <p:cNvSpPr>
            <a:spLocks/>
          </p:cNvSpPr>
          <p:nvPr/>
        </p:nvSpPr>
        <p:spPr bwMode="auto">
          <a:xfrm>
            <a:off x="257811" y="1752168"/>
            <a:ext cx="7459980" cy="13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nchor="ctr"/>
          <a:lstStyle>
            <a:lvl1pPr marL="571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ts val="1613"/>
              </a:spcBef>
              <a:buNone/>
            </a:pPr>
            <a:r>
              <a:rPr lang="en-US" altLang="en-US" sz="25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All objects give off energy in the form of </a:t>
            </a:r>
            <a:r>
              <a:rPr lang="en-US" altLang="en-US" sz="2500" dirty="0">
                <a:solidFill>
                  <a:srgbClr val="FF2712"/>
                </a:solidFill>
                <a:latin typeface="Times New Roman" panose="02020603050405020304" pitchFamily="18" charset="0"/>
                <a:cs typeface="Times New Roman" panose="02020603050405020304" pitchFamily="18" charset="0"/>
                <a:sym typeface="Arial Bold" panose="020B0704020202020204" pitchFamily="34" charset="0"/>
              </a:rPr>
              <a:t>radiation</a:t>
            </a:r>
            <a:r>
              <a:rPr lang="en-US" altLang="en-US" sz="25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as electromagnetic waves (</a:t>
            </a:r>
            <a:r>
              <a:rPr lang="en-US" altLang="en-US" sz="2500" dirty="0">
                <a:solidFill>
                  <a:srgbClr val="111111"/>
                </a:solidFill>
                <a:latin typeface="Times New Roman" panose="02020603050405020304" pitchFamily="18" charset="0"/>
                <a:cs typeface="Times New Roman" panose="02020603050405020304" pitchFamily="18" charset="0"/>
                <a:sym typeface="Arial Bold Italic" panose="020B0704020202090204" pitchFamily="34" charset="0"/>
              </a:rPr>
              <a:t>light</a:t>
            </a:r>
            <a:r>
              <a:rPr lang="en-US" altLang="en-US" sz="2500" dirty="0">
                <a:solidFill>
                  <a:srgbClr val="111111"/>
                </a:solidFill>
                <a:latin typeface="Times New Roman" panose="02020603050405020304" pitchFamily="18" charset="0"/>
                <a:cs typeface="Times New Roman" panose="02020603050405020304" pitchFamily="18" charset="0"/>
                <a:sym typeface="Arial Bold" panose="020B0704020202020204" pitchFamily="34" charset="0"/>
              </a:rPr>
              <a:t>) – infrared, visible light, ultraviolet – which, unlike conduction and convection, can transport heat through a vacuum.</a:t>
            </a:r>
          </a:p>
        </p:txBody>
      </p:sp>
      <p:pic>
        <p:nvPicPr>
          <p:cNvPr id="17414" name="Picture 5"/>
          <p:cNvPicPr>
            <a:picLocks noChangeArrowheads="1"/>
          </p:cNvPicPr>
          <p:nvPr/>
        </p:nvPicPr>
        <p:blipFill>
          <a:blip r:embed="rId3">
            <a:extLst>
              <a:ext uri="{28A0092B-C50C-407E-A947-70E740481C1C}">
                <a14:useLocalDpi xmlns:a14="http://schemas.microsoft.com/office/drawing/2010/main" val="0"/>
              </a:ext>
            </a:extLst>
          </a:blip>
          <a:srcRect l="2011" t="900" r="1701" b="4321"/>
          <a:stretch>
            <a:fillRect/>
          </a:stretch>
        </p:blipFill>
        <p:spPr bwMode="auto">
          <a:xfrm>
            <a:off x="8401595" y="3394087"/>
            <a:ext cx="3210424" cy="293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415" name="Picture 6"/>
          <p:cNvPicPr>
            <a:picLocks noChangeAspect="1" noChangeArrowheads="1"/>
          </p:cNvPicPr>
          <p:nvPr/>
        </p:nvPicPr>
        <p:blipFill>
          <a:blip r:embed="rId4">
            <a:extLst>
              <a:ext uri="{28A0092B-C50C-407E-A947-70E740481C1C}">
                <a14:useLocalDpi xmlns:a14="http://schemas.microsoft.com/office/drawing/2010/main" val="0"/>
              </a:ext>
            </a:extLst>
          </a:blip>
          <a:srcRect l="5931" t="1694" r="3813" b="8191"/>
          <a:stretch>
            <a:fillRect/>
          </a:stretch>
        </p:blipFill>
        <p:spPr bwMode="auto">
          <a:xfrm>
            <a:off x="6565902" y="3797300"/>
            <a:ext cx="1633537"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8" name="Picture 2" descr="http://www.armstronginternational.com/university/colleges/systems/basics/images/radiatio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940946" y="1088684"/>
            <a:ext cx="2697541" cy="20231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rPr>
              <a:t>Heat Transfer Mechanisms</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dirty="0">
                <a:solidFill>
                  <a:prstClr val="black"/>
                </a:solidFill>
                <a:latin typeface="Times New Roman" pitchFamily="18" charset="0"/>
                <a:cs typeface="Times New Roman" pitchFamily="18" charset="0"/>
              </a:rPr>
              <a:t>40/49</a:t>
            </a:r>
          </a:p>
        </p:txBody>
      </p:sp>
      <p:sp>
        <p:nvSpPr>
          <p:cNvPr id="12"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(cont’d)</a:t>
            </a:r>
            <a:endParaRPr lang="en-US" sz="1800" kern="0" dirty="0">
              <a:solidFill>
                <a:sysClr val="windowText" lastClr="000000"/>
              </a:solidFill>
              <a:latin typeface="Baskerville Old Face" pitchFamily="18" charset="0"/>
            </a:endParaRPr>
          </a:p>
        </p:txBody>
      </p:sp>
      <p:sp>
        <p:nvSpPr>
          <p:cNvPr id="13" name="TextBox 12"/>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4" name="TextBox 13"/>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498614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939459" y="1151040"/>
            <a:ext cx="2421193" cy="814746"/>
          </a:xfrm>
        </p:spPr>
        <p:txBody>
          <a:bodyPr>
            <a:normAutofit/>
          </a:bodyPr>
          <a:lstStyle/>
          <a:p>
            <a:r>
              <a:rPr lang="en-US" altLang="en-US" sz="2800" b="1" dirty="0">
                <a:latin typeface="Times New Roman" panose="02020603050405020304" pitchFamily="18" charset="0"/>
                <a:cs typeface="Times New Roman" panose="02020603050405020304" pitchFamily="18" charset="0"/>
              </a:rPr>
              <a:t>Radiation</a:t>
            </a:r>
          </a:p>
        </p:txBody>
      </p:sp>
      <p:sp>
        <p:nvSpPr>
          <p:cNvPr id="10243" name="Rectangle 3"/>
          <p:cNvSpPr>
            <a:spLocks noGrp="1" noChangeArrowheads="1"/>
          </p:cNvSpPr>
          <p:nvPr>
            <p:ph type="body" idx="1"/>
          </p:nvPr>
        </p:nvSpPr>
        <p:spPr>
          <a:xfrm>
            <a:off x="275303" y="2034458"/>
            <a:ext cx="11739716" cy="3763297"/>
          </a:xfrm>
        </p:spPr>
        <p:txBody>
          <a:bodyPr>
            <a:normAutofit fontScale="92500"/>
          </a:bodyPr>
          <a:lstStyle/>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Objects tends to absorb electromagnetic waves from their surroundings</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An ideal absorber is called a blackbody, an ideal reflector is called a white body</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Objects tend to radiate electromagnetic waves as efficiently as they absorb them</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The transfer of energy through the emission of EM waves is called radiation</a:t>
            </a:r>
          </a:p>
        </p:txBody>
      </p:sp>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rPr>
              <a:t>Heat Transfer Mechanisms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- 41</a:t>
            </a:r>
            <a:r>
              <a:rPr lang="en-US" kern="0" dirty="0">
                <a:solidFill>
                  <a:prstClr val="black"/>
                </a:solidFill>
                <a:latin typeface="Times New Roman" pitchFamily="18" charset="0"/>
                <a:cs typeface="Times New Roman" pitchFamily="18" charset="0"/>
              </a:rPr>
              <a:t>/49</a:t>
            </a:r>
          </a:p>
        </p:txBody>
      </p:sp>
      <p:sp>
        <p:nvSpPr>
          <p:cNvPr id="7"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Heat Transfer (cont’d)</a:t>
            </a:r>
            <a:endParaRPr lang="en-US" sz="1800" kern="0" dirty="0">
              <a:solidFill>
                <a:sysClr val="windowText" lastClr="000000"/>
              </a:solidFill>
              <a:latin typeface="Baskerville Old Face" pitchFamily="18" charset="0"/>
            </a:endParaRPr>
          </a:p>
        </p:txBody>
      </p:sp>
      <p:sp>
        <p:nvSpPr>
          <p:cNvPr id="8" name="TextBox 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9" name="TextBox 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85904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533278" y="2831205"/>
            <a:ext cx="10932277" cy="976165"/>
          </a:xfrm>
          <a:prstGeom prst="rect">
            <a:avLst/>
          </a:prstGeom>
          <a:solidFill>
            <a:schemeClr val="bg1">
              <a:lumMod val="95000"/>
            </a:schemeClr>
          </a:solidFill>
          <a:ln>
            <a:noFill/>
          </a:ln>
          <a:effectLst/>
        </p:spPr>
        <p:txBody>
          <a:bodyPr wrap="square" lIns="90488" tIns="44450" rIns="90488" bIns="44450">
            <a:spAutoFit/>
          </a:bodyPr>
          <a:lstStyle>
            <a:lvl1pPr marL="342900" indent="-342900">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0000"/>
              </a:lnSpc>
              <a:buFont typeface="Wingdings" panose="05000000000000000000" pitchFamily="2" charset="2"/>
              <a:buChar char="§"/>
            </a:pPr>
            <a:r>
              <a:rPr lang="en-US" sz="2400" dirty="0">
                <a:cs typeface="Times New Roman" panose="02020603050405020304" pitchFamily="18" charset="0"/>
              </a:rPr>
              <a:t>The internal energy includes kinetic and potential energy associated with the random translational, rotational, and vibrational motion of the particles that make up the system, and any potential energy bonding the particles together. </a:t>
            </a:r>
            <a:endParaRPr lang="en-US" altLang="en-US" sz="2400" dirty="0">
              <a:cs typeface="Times New Roman" panose="02020603050405020304" pitchFamily="18" charset="0"/>
            </a:endParaRPr>
          </a:p>
        </p:txBody>
      </p:sp>
      <p:sp>
        <p:nvSpPr>
          <p:cNvPr id="3" name="Rectangle 2"/>
          <p:cNvSpPr/>
          <p:nvPr/>
        </p:nvSpPr>
        <p:spPr>
          <a:xfrm>
            <a:off x="483637" y="974936"/>
            <a:ext cx="10932278" cy="393249"/>
          </a:xfrm>
          <a:prstGeom prst="rect">
            <a:avLst/>
          </a:prstGeom>
          <a:solidFill>
            <a:schemeClr val="accent6">
              <a:lumMod val="20000"/>
              <a:lumOff val="80000"/>
            </a:schemeClr>
          </a:solidFill>
        </p:spPr>
        <p:txBody>
          <a:bodyPr wrap="square">
            <a:spAutoFit/>
          </a:bodyPr>
          <a:lstStyle/>
          <a:p>
            <a:pPr marL="342900" indent="-342900">
              <a:lnSpc>
                <a:spcPct val="8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Heat involves a </a:t>
            </a:r>
            <a:r>
              <a:rPr lang="en-US" sz="2400" i="1" dirty="0">
                <a:latin typeface="Times New Roman" panose="02020603050405020304" pitchFamily="18" charset="0"/>
                <a:cs typeface="Times New Roman" panose="02020603050405020304" pitchFamily="18" charset="0"/>
              </a:rPr>
              <a:t>transfer </a:t>
            </a:r>
            <a:r>
              <a:rPr lang="en-US" sz="2400" dirty="0">
                <a:latin typeface="Times New Roman" panose="02020603050405020304" pitchFamily="18" charset="0"/>
                <a:cs typeface="Times New Roman" panose="02020603050405020304" pitchFamily="18" charset="0"/>
              </a:rPr>
              <a:t>of internal energy from one location to another. </a:t>
            </a:r>
            <a:endParaRPr lang="en-US" altLang="en-US" sz="2400" i="1" dirty="0">
              <a:latin typeface="Times New Roman" panose="02020603050405020304" pitchFamily="18" charset="0"/>
              <a:cs typeface="Times New Roman" panose="02020603050405020304" pitchFamily="18" charset="0"/>
            </a:endParaRPr>
          </a:p>
        </p:txBody>
      </p:sp>
      <p:sp>
        <p:nvSpPr>
          <p:cNvPr id="4" name="Rectangle 3"/>
          <p:cNvSpPr/>
          <p:nvPr/>
        </p:nvSpPr>
        <p:spPr>
          <a:xfrm>
            <a:off x="565744" y="1690967"/>
            <a:ext cx="10932278" cy="830997"/>
          </a:xfrm>
          <a:prstGeom prst="rect">
            <a:avLst/>
          </a:prstGeom>
          <a:solidFill>
            <a:schemeClr val="accent2">
              <a:lumMod val="20000"/>
              <a:lumOff val="80000"/>
            </a:schemeClr>
          </a:solidFill>
        </p:spPr>
        <p:txBody>
          <a:bodyPr wrap="square">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Internal energy</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energy associated with the atoms and molecules of the system. </a:t>
            </a:r>
            <a:endParaRPr lang="en-US" altLang="en-US" sz="2400" i="1" dirty="0">
              <a:solidFill>
                <a:srgbClr val="00206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62014" y="4071346"/>
            <a:ext cx="10932278" cy="830997"/>
          </a:xfrm>
          <a:prstGeom prst="rect">
            <a:avLst/>
          </a:prstGeom>
          <a:solidFill>
            <a:schemeClr val="bg2">
              <a:lumMod val="90000"/>
            </a:schemeClr>
          </a:solidFill>
        </p:spPr>
        <p:txBody>
          <a:bodyPr wrap="square">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Heat </a:t>
            </a:r>
            <a:r>
              <a:rPr lang="en-US" sz="2400" dirty="0">
                <a:latin typeface="Times New Roman" panose="02020603050405020304" pitchFamily="18" charset="0"/>
                <a:cs typeface="Times New Roman" panose="02020603050405020304" pitchFamily="18" charset="0"/>
              </a:rPr>
              <a:t>is the transfer of energy between a system and its environment due to a temperature difference between them.  </a:t>
            </a:r>
          </a:p>
        </p:txBody>
      </p:sp>
      <p:sp>
        <p:nvSpPr>
          <p:cNvPr id="6" name="Rectangle 5"/>
          <p:cNvSpPr/>
          <p:nvPr/>
        </p:nvSpPr>
        <p:spPr>
          <a:xfrm>
            <a:off x="562014" y="5152093"/>
            <a:ext cx="10907396" cy="83099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
            </a:pPr>
            <a:r>
              <a:rPr lang="en-US" sz="2400" dirty="0">
                <a:solidFill>
                  <a:srgbClr val="000000"/>
                </a:solidFill>
                <a:latin typeface="Times New Roman" panose="02020603050405020304" pitchFamily="18" charset="0"/>
                <a:cs typeface="Times New Roman" panose="02020603050405020304" pitchFamily="18" charset="0"/>
              </a:rPr>
              <a:t>Temperature is a quantitative measurement of object’s relative the degree of hotness and coldness. </a:t>
            </a:r>
            <a:endParaRPr lang="en-US" sz="2400" dirty="0">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Transfer of Heat Energy</a:t>
            </a:r>
            <a:endParaRPr lang="en-US" sz="1800" kern="0" dirty="0">
              <a:solidFill>
                <a:sysClr val="windowText" lastClr="000000"/>
              </a:solidFill>
              <a:latin typeface="Baskerville Old Face" pitchFamily="18" charset="0"/>
            </a:endParaRPr>
          </a:p>
        </p:txBody>
      </p:sp>
      <p:sp>
        <p:nvSpPr>
          <p:cNvPr id="10" name="TextBox 9"/>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Transfer</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of Heat Energy</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- 42</a:t>
            </a:r>
            <a:r>
              <a:rPr lang="en-US" kern="0" dirty="0">
                <a:solidFill>
                  <a:prstClr val="black"/>
                </a:solidFill>
                <a:latin typeface="Times New Roman" pitchFamily="18" charset="0"/>
                <a:cs typeface="Times New Roman" pitchFamily="18" charset="0"/>
              </a:rPr>
              <a:t>/49</a:t>
            </a:r>
          </a:p>
        </p:txBody>
      </p:sp>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240122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2836" y="1652446"/>
            <a:ext cx="9587345" cy="3539430"/>
          </a:xfrm>
          <a:prstGeom prst="rect">
            <a:avLst/>
          </a:prstGeom>
        </p:spPr>
        <p:txBody>
          <a:bodyPr wrap="square">
            <a:spAutoFit/>
          </a:bodyPr>
          <a:lstStyle/>
          <a:p>
            <a:pPr marL="457200" indent="-457200">
              <a:lnSpc>
                <a:spcPct val="200000"/>
              </a:lnSpc>
              <a:buFont typeface="Wingdings" panose="05000000000000000000" pitchFamily="2" charset="2"/>
              <a:buChar char="§"/>
            </a:pPr>
            <a:r>
              <a:rPr lang="en-US" sz="2800" dirty="0">
                <a:solidFill>
                  <a:srgbClr val="000000"/>
                </a:solidFill>
                <a:latin typeface="Times New Roman" panose="02020603050405020304" pitchFamily="18" charset="0"/>
              </a:rPr>
              <a:t>When these energy waves fall on a body, the energy may be:</a:t>
            </a:r>
            <a:endParaRPr lang="en-US" sz="2800" dirty="0">
              <a:solidFill>
                <a:srgbClr val="000000"/>
              </a:solidFill>
              <a:latin typeface="Symbol" panose="05050102010706020507" pitchFamily="18" charset="2"/>
            </a:endParaRPr>
          </a:p>
          <a:p>
            <a:pPr marL="457200" indent="-457200">
              <a:lnSpc>
                <a:spcPct val="200000"/>
              </a:lnSpc>
              <a:buFont typeface="Wingdings" panose="05000000000000000000" pitchFamily="2" charset="2"/>
              <a:buChar char="Ø"/>
            </a:pPr>
            <a:r>
              <a:rPr lang="en-US" sz="2800" dirty="0">
                <a:solidFill>
                  <a:srgbClr val="000000"/>
                </a:solidFill>
                <a:latin typeface="Times New Roman" panose="02020603050405020304" pitchFamily="18" charset="0"/>
              </a:rPr>
              <a:t>Absorbed</a:t>
            </a:r>
          </a:p>
          <a:p>
            <a:pPr marL="457200" indent="-457200">
              <a:lnSpc>
                <a:spcPct val="200000"/>
              </a:lnSpc>
              <a:buFont typeface="Wingdings" panose="05000000000000000000" pitchFamily="2" charset="2"/>
              <a:buChar char="Ø"/>
            </a:pPr>
            <a:r>
              <a:rPr lang="en-US" sz="2800" dirty="0">
                <a:solidFill>
                  <a:srgbClr val="000000"/>
                </a:solidFill>
                <a:latin typeface="Times New Roman" panose="02020603050405020304" pitchFamily="18" charset="0"/>
              </a:rPr>
              <a:t>Transmitted</a:t>
            </a:r>
          </a:p>
          <a:p>
            <a:pPr marL="457200" indent="-457200">
              <a:lnSpc>
                <a:spcPct val="200000"/>
              </a:lnSpc>
              <a:buFont typeface="Wingdings" panose="05000000000000000000" pitchFamily="2" charset="2"/>
              <a:buChar char="Ø"/>
            </a:pPr>
            <a:r>
              <a:rPr lang="en-US" sz="2800" dirty="0">
                <a:solidFill>
                  <a:srgbClr val="000000"/>
                </a:solidFill>
                <a:latin typeface="Times New Roman" panose="02020603050405020304" pitchFamily="18" charset="0"/>
              </a:rPr>
              <a:t>Reflected</a:t>
            </a:r>
            <a:r>
              <a:rPr lang="en-US" sz="2800" dirty="0"/>
              <a:t> </a:t>
            </a:r>
          </a:p>
        </p:txBody>
      </p:sp>
      <p:sp>
        <p:nvSpPr>
          <p:cNvPr id="3" name="TextBox 2"/>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b="1" dirty="0">
                <a:solidFill>
                  <a:srgbClr val="000000"/>
                </a:solidFill>
                <a:latin typeface="Times New Roman" panose="02020603050405020304" pitchFamily="18" charset="0"/>
              </a:rPr>
              <a:t>Transfer of Heat (cont’d)</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- 43</a:t>
            </a:r>
            <a:r>
              <a:rPr lang="en-US" kern="0" dirty="0">
                <a:solidFill>
                  <a:prstClr val="black"/>
                </a:solidFill>
                <a:latin typeface="Times New Roman" pitchFamily="18" charset="0"/>
                <a:cs typeface="Times New Roman" pitchFamily="18" charset="0"/>
              </a:rPr>
              <a:t>/49</a:t>
            </a:r>
          </a:p>
        </p:txBody>
      </p:sp>
      <p:sp>
        <p:nvSpPr>
          <p:cNvPr id="6"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rPr>
              <a:t>Transfer of Heat (cont’d)</a:t>
            </a:r>
            <a:endParaRPr lang="en-US" sz="1800" kern="0" dirty="0">
              <a:solidFill>
                <a:sysClr val="windowText" lastClr="000000"/>
              </a:solidFill>
              <a:latin typeface="Baskerville Old Face" pitchFamily="18" charset="0"/>
            </a:endParaRPr>
          </a:p>
        </p:txBody>
      </p:sp>
      <p:sp>
        <p:nvSpPr>
          <p:cNvPr id="7" name="TextBox 6"/>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8" name="TextBox 7"/>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490072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153549" y="673100"/>
            <a:ext cx="1184795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spcBef>
                <a:spcPct val="5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first law of thermodynamics states that: “</a:t>
            </a:r>
            <a:r>
              <a:rPr lang="en-US" sz="2400" b="1" i="1" dirty="0">
                <a:latin typeface="Times New Roman" panose="02020603050405020304" pitchFamily="18" charset="0"/>
                <a:cs typeface="Times New Roman" panose="02020603050405020304" pitchFamily="18" charset="0"/>
              </a:rPr>
              <a:t>The change in internal energy of a system is equal to the sum of the heat flow into the system and the work done on the system</a:t>
            </a:r>
            <a:r>
              <a:rPr lang="en-US"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a:p>
            <a:pPr marL="342900" indent="-342900" algn="just" eaLnBrk="1" hangingPunct="1">
              <a:spcBef>
                <a:spcPct val="50000"/>
              </a:spcBef>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total increase in the thermal energy of a system is the sum of the work done on it and the heat added to it.</a:t>
            </a:r>
          </a:p>
        </p:txBody>
      </p:sp>
      <mc:AlternateContent xmlns:mc="http://schemas.openxmlformats.org/markup-compatibility/2006" xmlns:a14="http://schemas.microsoft.com/office/drawing/2010/main">
        <mc:Choice Requires="a14">
          <p:sp>
            <p:nvSpPr>
              <p:cNvPr id="45060" name="Text Box 4"/>
              <p:cNvSpPr txBox="1">
                <a:spLocks noChangeArrowheads="1"/>
              </p:cNvSpPr>
              <p:nvPr/>
            </p:nvSpPr>
            <p:spPr bwMode="auto">
              <a:xfrm>
                <a:off x="3693496" y="2323476"/>
                <a:ext cx="251900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eaLnBrk="1" hangingPunct="1">
                  <a:spcBef>
                    <a:spcPct val="50000"/>
                  </a:spcBef>
                </a:pPr>
                <a14:m>
                  <m:oMathPara xmlns:m="http://schemas.openxmlformats.org/officeDocument/2006/math">
                    <m:oMathParaPr>
                      <m:jc m:val="centerGroup"/>
                    </m:oMathParaPr>
                    <m:oMath xmlns:m="http://schemas.openxmlformats.org/officeDocument/2006/math">
                      <m:r>
                        <m:rPr>
                          <m:sty m:val="p"/>
                        </m:rPr>
                        <a:rPr lang="en-US" altLang="en-US" sz="2400" b="0" i="0" smtClean="0">
                          <a:latin typeface="Cambria Math" panose="02040503050406030204" pitchFamily="18" charset="0"/>
                          <a:cs typeface="Times New Roman" panose="02020603050405020304" pitchFamily="18" charset="0"/>
                        </a:rPr>
                        <m:t>Δ</m:t>
                      </m:r>
                      <m:r>
                        <a:rPr lang="en-US" altLang="en-US" sz="2400" b="0" i="1" smtClean="0">
                          <a:latin typeface="Cambria Math" panose="02040503050406030204" pitchFamily="18" charset="0"/>
                          <a:cs typeface="Times New Roman" panose="02020603050405020304" pitchFamily="18" charset="0"/>
                        </a:rPr>
                        <m:t>𝑈</m:t>
                      </m:r>
                      <m:r>
                        <a:rPr lang="en-US" altLang="en-US" sz="2400" b="0" i="1" smtClean="0">
                          <a:latin typeface="Cambria Math" panose="02040503050406030204" pitchFamily="18" charset="0"/>
                          <a:cs typeface="Times New Roman" panose="02020603050405020304" pitchFamily="18" charset="0"/>
                        </a:rPr>
                        <m:t>=</m:t>
                      </m:r>
                      <m:r>
                        <a:rPr lang="en-US" altLang="en-US" sz="2400" b="0" i="1" smtClean="0">
                          <a:latin typeface="Cambria Math" panose="02040503050406030204" pitchFamily="18" charset="0"/>
                          <a:cs typeface="Times New Roman" panose="02020603050405020304" pitchFamily="18" charset="0"/>
                        </a:rPr>
                        <m:t>𝑊</m:t>
                      </m:r>
                      <m:r>
                        <a:rPr lang="en-US" altLang="en-US" sz="2400" b="0" i="1" smtClean="0">
                          <a:latin typeface="Cambria Math" panose="02040503050406030204" pitchFamily="18" charset="0"/>
                          <a:cs typeface="Times New Roman" panose="02020603050405020304" pitchFamily="18" charset="0"/>
                        </a:rPr>
                        <m:t>+</m:t>
                      </m:r>
                      <m:r>
                        <a:rPr lang="en-US" altLang="en-US" sz="2400" b="0" i="1" smtClean="0">
                          <a:latin typeface="Cambria Math" panose="02040503050406030204" pitchFamily="18" charset="0"/>
                          <a:cs typeface="Times New Roman" panose="02020603050405020304" pitchFamily="18" charset="0"/>
                        </a:rPr>
                        <m:t>𝑄</m:t>
                      </m:r>
                    </m:oMath>
                  </m:oMathPara>
                </a14:m>
                <a:endParaRPr lang="el-GR" altLang="en-US" sz="2400" dirty="0">
                  <a:latin typeface="Times New Roman" panose="02020603050405020304" pitchFamily="18" charset="0"/>
                  <a:cs typeface="Times New Roman" panose="02020603050405020304" pitchFamily="18" charset="0"/>
                </a:endParaRPr>
              </a:p>
            </p:txBody>
          </p:sp>
        </mc:Choice>
        <mc:Fallback xmlns="">
          <p:sp>
            <p:nvSpPr>
              <p:cNvPr id="45060" name="Text Box 4"/>
              <p:cNvSpPr txBox="1">
                <a:spLocks noRot="1" noChangeAspect="1" noMove="1" noResize="1" noEditPoints="1" noAdjustHandles="1" noChangeArrowheads="1" noChangeShapeType="1" noTextEdit="1"/>
              </p:cNvSpPr>
              <p:nvPr/>
            </p:nvSpPr>
            <p:spPr bwMode="auto">
              <a:xfrm>
                <a:off x="3693496" y="2323476"/>
                <a:ext cx="2519008" cy="461665"/>
              </a:xfrm>
              <a:prstGeom prst="rect">
                <a:avLst/>
              </a:prstGeom>
              <a:blipFill>
                <a:blip r:embed="rId2"/>
                <a:stretch>
                  <a:fillRect b="-144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061" name="Text Box 5"/>
          <p:cNvSpPr txBox="1">
            <a:spLocks noChangeArrowheads="1"/>
          </p:cNvSpPr>
          <p:nvPr/>
        </p:nvSpPr>
        <p:spPr bwMode="auto">
          <a:xfrm>
            <a:off x="1685576" y="2940049"/>
            <a:ext cx="900782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l-GR" altLang="en-US" sz="2400" dirty="0">
                <a:latin typeface="Times New Roman" panose="02020603050405020304" pitchFamily="18" charset="0"/>
                <a:cs typeface="Times New Roman" panose="02020603050405020304" pitchFamily="18" charset="0"/>
              </a:rPr>
              <a:t>Δ</a:t>
            </a:r>
            <a:r>
              <a:rPr lang="en-US" altLang="en-US" sz="2400" dirty="0">
                <a:latin typeface="Times New Roman" panose="02020603050405020304" pitchFamily="18" charset="0"/>
                <a:cs typeface="Times New Roman" panose="02020603050405020304" pitchFamily="18" charset="0"/>
              </a:rPr>
              <a:t>U = change in the thermal energy of the system</a:t>
            </a:r>
          </a:p>
          <a:p>
            <a:pPr>
              <a:spcBef>
                <a:spcPct val="50000"/>
              </a:spcBef>
            </a:pPr>
            <a:r>
              <a:rPr lang="en-US" altLang="en-US" sz="2400" dirty="0">
                <a:latin typeface="Times New Roman" panose="02020603050405020304" pitchFamily="18" charset="0"/>
                <a:cs typeface="Times New Roman" panose="02020603050405020304" pitchFamily="18" charset="0"/>
              </a:rPr>
              <a:t>W = work done on the system (W = P</a:t>
            </a:r>
            <a:r>
              <a:rPr lang="el-GR" altLang="en-US" sz="2400" dirty="0">
                <a:latin typeface="Times New Roman" panose="02020603050405020304" pitchFamily="18" charset="0"/>
                <a:cs typeface="Times New Roman" panose="02020603050405020304" pitchFamily="18" charset="0"/>
              </a:rPr>
              <a:t>Δ</a:t>
            </a:r>
            <a:r>
              <a:rPr lang="en-US" altLang="en-US" sz="2400" dirty="0">
                <a:latin typeface="Times New Roman" panose="02020603050405020304" pitchFamily="18" charset="0"/>
                <a:cs typeface="Times New Roman" panose="02020603050405020304" pitchFamily="18" charset="0"/>
              </a:rPr>
              <a:t>V = </a:t>
            </a:r>
            <a:r>
              <a:rPr lang="en-US" altLang="en-US" sz="2400" dirty="0" err="1">
                <a:latin typeface="Times New Roman" panose="02020603050405020304" pitchFamily="18" charset="0"/>
                <a:cs typeface="Times New Roman" panose="02020603050405020304" pitchFamily="18" charset="0"/>
              </a:rPr>
              <a:t>F.d</a:t>
            </a:r>
            <a:r>
              <a:rPr lang="en-US" altLang="en-US" sz="2400" dirty="0">
                <a:latin typeface="Times New Roman" panose="02020603050405020304" pitchFamily="18" charset="0"/>
                <a:cs typeface="Times New Roman" panose="02020603050405020304" pitchFamily="18" charset="0"/>
              </a:rPr>
              <a:t> or W=</a:t>
            </a:r>
            <a:r>
              <a:rPr lang="el-GR" altLang="en-US" sz="2400" dirty="0">
                <a:latin typeface="Times New Roman" panose="02020603050405020304" pitchFamily="18" charset="0"/>
                <a:cs typeface="Times New Roman" panose="02020603050405020304" pitchFamily="18" charset="0"/>
              </a:rPr>
              <a:t>Δ</a:t>
            </a:r>
            <a:r>
              <a:rPr lang="en-US" altLang="en-US" sz="2400" dirty="0">
                <a:latin typeface="Times New Roman" panose="02020603050405020304" pitchFamily="18" charset="0"/>
                <a:cs typeface="Times New Roman" panose="02020603050405020304" pitchFamily="18" charset="0"/>
              </a:rPr>
              <a:t>K)</a:t>
            </a:r>
            <a:endParaRPr lang="el-GR" altLang="en-US" sz="2400" dirty="0">
              <a:latin typeface="Times New Roman" panose="02020603050405020304" pitchFamily="18" charset="0"/>
              <a:cs typeface="Times New Roman" panose="02020603050405020304" pitchFamily="18" charset="0"/>
            </a:endParaRPr>
          </a:p>
          <a:p>
            <a:pPr eaLnBrk="1" hangingPunct="1">
              <a:spcBef>
                <a:spcPct val="50000"/>
              </a:spcBef>
            </a:pPr>
            <a:r>
              <a:rPr lang="en-US" altLang="en-US" sz="2400" dirty="0">
                <a:latin typeface="Times New Roman" panose="02020603050405020304" pitchFamily="18" charset="0"/>
                <a:cs typeface="Times New Roman" panose="02020603050405020304" pitchFamily="18" charset="0"/>
              </a:rPr>
              <a:t>Q = heat added to the system ; (Q is + if absorbed, Q is – if released)</a:t>
            </a:r>
            <a:r>
              <a:rPr lang="en-US" altLang="en-US" sz="1600" dirty="0">
                <a:latin typeface="Times New Roman" panose="02020603050405020304" pitchFamily="18" charset="0"/>
                <a:cs typeface="Times New Roman" panose="02020603050405020304" pitchFamily="18" charset="0"/>
              </a:rPr>
              <a:t> </a:t>
            </a:r>
          </a:p>
        </p:txBody>
      </p:sp>
      <p:sp>
        <p:nvSpPr>
          <p:cNvPr id="6" name="TextBox 5"/>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altLang="en-US" b="1" dirty="0">
                <a:latin typeface="Times New Roman" panose="02020603050405020304" pitchFamily="18" charset="0"/>
                <a:cs typeface="Times New Roman" panose="02020603050405020304" pitchFamily="18" charset="0"/>
              </a:rPr>
              <a:t>1</a:t>
            </a:r>
            <a:r>
              <a:rPr lang="en-US" altLang="en-US" b="1" baseline="30000" dirty="0">
                <a:latin typeface="Times New Roman" panose="02020603050405020304" pitchFamily="18" charset="0"/>
                <a:cs typeface="Times New Roman" panose="02020603050405020304" pitchFamily="18" charset="0"/>
              </a:rPr>
              <a:t>st</a:t>
            </a:r>
            <a:r>
              <a:rPr lang="en-US" altLang="en-US" b="1" dirty="0">
                <a:latin typeface="Times New Roman" panose="02020603050405020304" pitchFamily="18" charset="0"/>
                <a:cs typeface="Times New Roman" panose="02020603050405020304" pitchFamily="18" charset="0"/>
              </a:rPr>
              <a:t> Law of Thermodynamics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44</a:t>
            </a:r>
            <a:r>
              <a:rPr lang="en-US" kern="0" dirty="0">
                <a:solidFill>
                  <a:prstClr val="black"/>
                </a:solidFill>
                <a:latin typeface="Times New Roman" pitchFamily="18" charset="0"/>
                <a:cs typeface="Times New Roman" pitchFamily="18" charset="0"/>
              </a:rPr>
              <a:t>/49</a:t>
            </a:r>
          </a:p>
        </p:txBody>
      </p:sp>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altLang="en-US" sz="3200" b="1" dirty="0">
                <a:latin typeface="Times New Roman" panose="02020603050405020304" pitchFamily="18" charset="0"/>
                <a:cs typeface="Times New Roman" panose="02020603050405020304" pitchFamily="18" charset="0"/>
              </a:rPr>
              <a:t>1</a:t>
            </a:r>
            <a:r>
              <a:rPr lang="en-US" altLang="en-US" sz="3200" b="1" baseline="30000" dirty="0">
                <a:latin typeface="Times New Roman" panose="02020603050405020304" pitchFamily="18" charset="0"/>
                <a:cs typeface="Times New Roman" panose="02020603050405020304" pitchFamily="18" charset="0"/>
              </a:rPr>
              <a:t>st</a:t>
            </a:r>
            <a:r>
              <a:rPr lang="en-US" altLang="en-US" sz="3200" b="1" dirty="0">
                <a:latin typeface="Times New Roman" panose="02020603050405020304" pitchFamily="18" charset="0"/>
                <a:cs typeface="Times New Roman" panose="02020603050405020304" pitchFamily="18" charset="0"/>
              </a:rPr>
              <a:t> Law of Thermodynamics</a:t>
            </a:r>
            <a:endParaRPr lang="en-US" sz="1800" kern="0" dirty="0">
              <a:solidFill>
                <a:sysClr val="windowText" lastClr="000000"/>
              </a:solidFill>
              <a:latin typeface="Baskerville Old Face" pitchFamily="18" charset="0"/>
            </a:endParaRPr>
          </a:p>
        </p:txBody>
      </p:sp>
      <p:sp>
        <p:nvSpPr>
          <p:cNvPr id="10" name="Rectangle 9"/>
          <p:cNvSpPr/>
          <p:nvPr/>
        </p:nvSpPr>
        <p:spPr>
          <a:xfrm>
            <a:off x="823190" y="4672553"/>
            <a:ext cx="8021781" cy="523220"/>
          </a:xfrm>
          <a:prstGeom prst="rect">
            <a:avLst/>
          </a:prstGeom>
        </p:spPr>
        <p:txBody>
          <a:bodyPr wrap="square">
            <a:spAutoFit/>
          </a:bodyPr>
          <a:lstStyle/>
          <a:p>
            <a:r>
              <a:rPr lang="en-US" sz="2800" b="1" i="1" dirty="0">
                <a:solidFill>
                  <a:srgbClr val="000000"/>
                </a:solidFill>
                <a:latin typeface="Times New Roman" panose="02020603050405020304" pitchFamily="18" charset="0"/>
              </a:rPr>
              <a:t>The First Law for different thermodynamic systems:</a:t>
            </a:r>
            <a:r>
              <a:rPr lang="en-US" sz="2800" dirty="0"/>
              <a:t> </a:t>
            </a:r>
          </a:p>
        </p:txBody>
      </p:sp>
      <p:sp>
        <p:nvSpPr>
          <p:cNvPr id="11" name="Rectangle 10"/>
          <p:cNvSpPr/>
          <p:nvPr/>
        </p:nvSpPr>
        <p:spPr>
          <a:xfrm>
            <a:off x="25400" y="5185018"/>
            <a:ext cx="11645899" cy="1133965"/>
          </a:xfrm>
          <a:prstGeom prst="rect">
            <a:avLst/>
          </a:prstGeom>
        </p:spPr>
        <p:txBody>
          <a:bodyPr wrap="square">
            <a:spAutoFit/>
          </a:bodyPr>
          <a:lstStyle/>
          <a:p>
            <a:pPr>
              <a:lnSpc>
                <a:spcPct val="150000"/>
              </a:lnSpc>
            </a:pPr>
            <a:r>
              <a:rPr lang="en-US" sz="2400" b="1" dirty="0">
                <a:solidFill>
                  <a:srgbClr val="000000"/>
                </a:solidFill>
                <a:latin typeface="Times New Roman" panose="02020603050405020304" pitchFamily="18" charset="0"/>
              </a:rPr>
              <a:t>Isolated system</a:t>
            </a:r>
            <a:r>
              <a:rPr lang="en-US" sz="2400" dirty="0">
                <a:solidFill>
                  <a:srgbClr val="000000"/>
                </a:solidFill>
                <a:latin typeface="Times New Roman" panose="02020603050405020304" pitchFamily="18" charset="0"/>
              </a:rPr>
              <a:t>-is a system which does not exchange heat with its surrounding and no work is done on the external environment. </a:t>
            </a:r>
          </a:p>
        </p:txBody>
      </p:sp>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438538487"/>
      </p:ext>
    </p:extLst>
  </p:cSld>
  <p:clrMapOvr>
    <a:masterClrMapping/>
  </p:clrMapOvr>
  <mc:AlternateContent xmlns:mc="http://schemas.openxmlformats.org/markup-compatibility/2006" xmlns:p14="http://schemas.microsoft.com/office/powerpoint/2010/main">
    <mc:Choice Requires="p14">
      <p:transition p14:dur="10" advTm="7000"/>
    </mc:Choice>
    <mc:Fallback xmlns="">
      <p:transition advTm="7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6548" y="2777725"/>
                <a:ext cx="10730976" cy="3416320"/>
              </a:xfrm>
              <a:prstGeom prst="rect">
                <a:avLst/>
              </a:prstGeom>
            </p:spPr>
            <p:txBody>
              <a:bodyPr wrap="square">
                <a:spAutoFit/>
              </a:bodyPr>
              <a:lstStyle/>
              <a:p>
                <a:pPr algn="just">
                  <a:lnSpc>
                    <a:spcPct val="150000"/>
                  </a:lnSpc>
                </a:pPr>
                <a:r>
                  <a:rPr lang="en-US" sz="2400" b="1" dirty="0">
                    <a:solidFill>
                      <a:srgbClr val="000000"/>
                    </a:solidFill>
                    <a:latin typeface="Times New Roman" panose="02020603050405020304" pitchFamily="18" charset="0"/>
                    <a:cs typeface="Times New Roman" panose="02020603050405020304" pitchFamily="18" charset="0"/>
                  </a:rPr>
                  <a:t>Cyclic Process</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Engines operate in cycles, in which the system –for example, a gas-periodically returns to its initial state. Since the system returns to its initial state, the change in internal energy in one complete cycle is zero; that is, </a:t>
                </a:r>
                <a14:m>
                  <m:oMath xmlns:m="http://schemas.openxmlformats.org/officeDocument/2006/math">
                    <m:r>
                      <m:rPr>
                        <m:sty m:val="p"/>
                      </m:rPr>
                      <a:rPr lang="en-US" sz="2400" i="0" dirty="0" smtClean="0">
                        <a:solidFill>
                          <a:srgbClr val="000000"/>
                        </a:solidFill>
                        <a:latin typeface="Cambria Math" panose="02040503050406030204" pitchFamily="18" charset="0"/>
                      </a:rPr>
                      <m:t>Δ</m:t>
                    </m:r>
                    <m:r>
                      <a:rPr lang="en-US" sz="2400" i="1" dirty="0" smtClean="0">
                        <a:solidFill>
                          <a:srgbClr val="000000"/>
                        </a:solidFill>
                        <a:latin typeface="Cambria Math" panose="02040503050406030204" pitchFamily="18" charset="0"/>
                      </a:rPr>
                      <m:t>𝑈</m:t>
                    </m:r>
                    <m:r>
                      <a:rPr lang="en-US" sz="2400" i="1" dirty="0" smtClean="0">
                        <a:solidFill>
                          <a:srgbClr val="000000"/>
                        </a:solidFill>
                        <a:latin typeface="Cambria Math" panose="02040503050406030204" pitchFamily="18" charset="0"/>
                      </a:rPr>
                      <m:t>=0</m:t>
                    </m:r>
                  </m:oMath>
                </a14:m>
                <a:r>
                  <a:rPr lang="en-US" sz="2400" dirty="0">
                    <a:solidFill>
                      <a:srgbClr val="000000"/>
                    </a:solidFill>
                    <a:latin typeface="Times New Roman" panose="02020603050405020304" pitchFamily="18" charset="0"/>
                    <a:cs typeface="Times New Roman" panose="02020603050405020304" pitchFamily="18" charset="0"/>
                  </a:rPr>
                  <a:t> From the first law we see that</a:t>
                </a:r>
                <a:r>
                  <a:rPr lang="en-US" sz="2400" dirty="0">
                    <a:latin typeface="Times New Roman" panose="02020603050405020304" pitchFamily="18" charset="0"/>
                    <a:cs typeface="Times New Roman" panose="02020603050405020304" pitchFamily="18" charset="0"/>
                  </a:rPr>
                  <a:t> </a:t>
                </a:r>
                <a:endParaRPr lang="en-US" sz="2400" i="1" dirty="0">
                  <a:latin typeface="Cambria Math" panose="020405030504060302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Times New Roman" panose="02020603050405020304" pitchFamily="18" charset="0"/>
                        </a:rPr>
                        <m:t>𝑄</m:t>
                      </m:r>
                      <m:r>
                        <a:rPr lang="en-US" sz="2400" i="1" dirty="0" smtClean="0">
                          <a:latin typeface="Cambria Math" panose="02040503050406030204" pitchFamily="18" charset="0"/>
                          <a:cs typeface="Times New Roman" panose="02020603050405020304" pitchFamily="18" charset="0"/>
                        </a:rPr>
                        <m:t>  = </m:t>
                      </m:r>
                      <m:r>
                        <a:rPr lang="en-US" sz="2400" i="1" dirty="0" smtClean="0">
                          <a:latin typeface="Cambria Math" panose="02040503050406030204" pitchFamily="18" charset="0"/>
                          <a:cs typeface="Times New Roman" panose="02020603050405020304" pitchFamily="18" charset="0"/>
                        </a:rPr>
                        <m:t>𝑊</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6548" y="2777725"/>
                <a:ext cx="10730976" cy="3416320"/>
              </a:xfrm>
              <a:prstGeom prst="rect">
                <a:avLst/>
              </a:prstGeom>
              <a:blipFill>
                <a:blip r:embed="rId2"/>
                <a:stretch>
                  <a:fillRect l="-852" r="-909"/>
                </a:stretch>
              </a:blipFill>
            </p:spPr>
            <p:txBody>
              <a:bodyPr/>
              <a:lstStyle/>
              <a:p>
                <a:r>
                  <a:rPr lang="en-US">
                    <a:noFill/>
                  </a:rPr>
                  <a:t> </a:t>
                </a:r>
              </a:p>
            </p:txBody>
          </p:sp>
        </mc:Fallback>
      </mc:AlternateContent>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altLang="en-US" b="1" dirty="0">
                <a:latin typeface="Times New Roman" panose="02020603050405020304" pitchFamily="18" charset="0"/>
                <a:cs typeface="Times New Roman" panose="02020603050405020304" pitchFamily="18" charset="0"/>
              </a:rPr>
              <a:t>1</a:t>
            </a:r>
            <a:r>
              <a:rPr lang="en-US" altLang="en-US" b="1" baseline="30000" dirty="0">
                <a:latin typeface="Times New Roman" panose="02020603050405020304" pitchFamily="18" charset="0"/>
                <a:cs typeface="Times New Roman" panose="02020603050405020304" pitchFamily="18" charset="0"/>
              </a:rPr>
              <a:t>st</a:t>
            </a:r>
            <a:r>
              <a:rPr lang="en-US" altLang="en-US" b="1" dirty="0">
                <a:latin typeface="Times New Roman" panose="02020603050405020304" pitchFamily="18" charset="0"/>
                <a:cs typeface="Times New Roman" panose="02020603050405020304" pitchFamily="18" charset="0"/>
              </a:rPr>
              <a:t> Law of Thermodynamics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45</a:t>
            </a:r>
            <a:r>
              <a:rPr lang="en-US" kern="0" dirty="0">
                <a:solidFill>
                  <a:prstClr val="black"/>
                </a:solidFill>
                <a:latin typeface="Times New Roman" pitchFamily="18" charset="0"/>
                <a:cs typeface="Times New Roman" pitchFamily="18" charset="0"/>
              </a:rPr>
              <a:t>/49</a:t>
            </a:r>
          </a:p>
        </p:txBody>
      </p:sp>
      <mc:AlternateContent xmlns:mc="http://schemas.openxmlformats.org/markup-compatibility/2006" xmlns:a14="http://schemas.microsoft.com/office/drawing/2010/main">
        <mc:Choice Requires="a14">
          <p:sp>
            <p:nvSpPr>
              <p:cNvPr id="8" name="Rectangle 7"/>
              <p:cNvSpPr/>
              <p:nvPr/>
            </p:nvSpPr>
            <p:spPr>
              <a:xfrm>
                <a:off x="895066" y="927345"/>
                <a:ext cx="9817669" cy="1754326"/>
              </a:xfrm>
              <a:prstGeom prst="rect">
                <a:avLst/>
              </a:prstGeom>
            </p:spPr>
            <p:txBody>
              <a:bodyPr>
                <a:spAutoFit/>
              </a:bodyPr>
              <a:lstStyle/>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rPr>
                  <a:t>In this case </a:t>
                </a:r>
                <a14:m>
                  <m:oMath xmlns:m="http://schemas.openxmlformats.org/officeDocument/2006/math">
                    <m:r>
                      <a:rPr lang="en-US" sz="2400" i="1" dirty="0" smtClean="0">
                        <a:solidFill>
                          <a:srgbClr val="000000"/>
                        </a:solidFill>
                        <a:latin typeface="Cambria Math" panose="02040503050406030204" pitchFamily="18" charset="0"/>
                      </a:rPr>
                      <m:t>𝑄</m:t>
                    </m:r>
                    <m:r>
                      <a:rPr lang="en-US" sz="2400" i="1" dirty="0" smtClean="0">
                        <a:solidFill>
                          <a:srgbClr val="000000"/>
                        </a:solidFill>
                        <a:latin typeface="Cambria Math" panose="02040503050406030204" pitchFamily="18" charset="0"/>
                      </a:rPr>
                      <m:t>=0</m:t>
                    </m:r>
                  </m:oMath>
                </a14:m>
                <a:r>
                  <a:rPr lang="en-US" sz="2400" dirty="0">
                    <a:solidFill>
                      <a:srgbClr val="000000"/>
                    </a:solidFill>
                    <a:latin typeface="Times New Roman" panose="02020603050405020304" pitchFamily="18" charset="0"/>
                  </a:rPr>
                  <a:t> and </a:t>
                </a:r>
                <a14:m>
                  <m:oMath xmlns:m="http://schemas.openxmlformats.org/officeDocument/2006/math">
                    <m:r>
                      <a:rPr lang="en-US" sz="2400" i="1" dirty="0" smtClean="0">
                        <a:solidFill>
                          <a:srgbClr val="000000"/>
                        </a:solidFill>
                        <a:latin typeface="Cambria Math" panose="02040503050406030204" pitchFamily="18" charset="0"/>
                      </a:rPr>
                      <m:t>𝑊</m:t>
                    </m:r>
                    <m:r>
                      <a:rPr lang="en-US" sz="2400" i="1" dirty="0" smtClean="0">
                        <a:solidFill>
                          <a:srgbClr val="000000"/>
                        </a:solidFill>
                        <a:latin typeface="Cambria Math" panose="02040503050406030204" pitchFamily="18" charset="0"/>
                      </a:rPr>
                      <m:t>=0</m:t>
                    </m:r>
                  </m:oMath>
                </a14:m>
                <a:r>
                  <a:rPr lang="en-US" sz="2400" dirty="0">
                    <a:solidFill>
                      <a:srgbClr val="000000"/>
                    </a:solidFill>
                    <a:latin typeface="Times New Roman" panose="02020603050405020304" pitchFamily="18" charset="0"/>
                  </a:rPr>
                  <a:t>, so from the first law we conclude</a:t>
                </a:r>
              </a:p>
              <a:p>
                <a:pPr>
                  <a:lnSpc>
                    <a:spcPct val="150000"/>
                  </a:lnSpc>
                </a:pPr>
                <a14:m>
                  <m:oMathPara xmlns:m="http://schemas.openxmlformats.org/officeDocument/2006/math">
                    <m:oMathParaPr>
                      <m:jc m:val="centerGroup"/>
                    </m:oMathParaPr>
                    <m:oMath xmlns:m="http://schemas.openxmlformats.org/officeDocument/2006/math">
                      <m:r>
                        <m:rPr>
                          <m:sty m:val="p"/>
                        </m:rPr>
                        <a:rPr lang="en-US" sz="2400" i="0" dirty="0" smtClean="0">
                          <a:solidFill>
                            <a:srgbClr val="000000"/>
                          </a:solidFill>
                          <a:latin typeface="Cambria Math" panose="02040503050406030204" pitchFamily="18" charset="0"/>
                        </a:rPr>
                        <m:t>Δ</m:t>
                      </m:r>
                      <m:r>
                        <a:rPr lang="en-US" sz="2400" i="1" dirty="0">
                          <a:solidFill>
                            <a:srgbClr val="000000"/>
                          </a:solidFill>
                          <a:latin typeface="Cambria Math" panose="02040503050406030204" pitchFamily="18" charset="0"/>
                        </a:rPr>
                        <m:t>𝑈</m:t>
                      </m:r>
                      <m:r>
                        <a:rPr lang="en-US" sz="2400" i="1" dirty="0">
                          <a:solidFill>
                            <a:srgbClr val="000000"/>
                          </a:solidFill>
                          <a:latin typeface="Cambria Math" panose="02040503050406030204" pitchFamily="18" charset="0"/>
                        </a:rPr>
                        <m:t> = 0</m:t>
                      </m:r>
                    </m:oMath>
                  </m:oMathPara>
                </a14:m>
                <a:endParaRPr lang="en-US" sz="2400" dirty="0">
                  <a:solidFill>
                    <a:srgbClr val="000000"/>
                  </a:solidFill>
                  <a:latin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rPr>
                  <a:t>or,  </a:t>
                </a:r>
                <a:r>
                  <a:rPr lang="en-US" sz="2400" i="1" dirty="0">
                    <a:solidFill>
                      <a:srgbClr val="000000"/>
                    </a:solidFill>
                    <a:latin typeface="Times New Roman" panose="02020603050405020304" pitchFamily="18" charset="0"/>
                  </a:rPr>
                  <a:t>U</a:t>
                </a:r>
                <a:r>
                  <a:rPr lang="en-US" sz="2400" dirty="0">
                    <a:solidFill>
                      <a:srgbClr val="000000"/>
                    </a:solidFill>
                    <a:latin typeface="Times New Roman" panose="02020603050405020304" pitchFamily="18" charset="0"/>
                  </a:rPr>
                  <a:t> is constant, The internal energy of an isolated system is constant.</a:t>
                </a:r>
                <a:r>
                  <a:rPr lang="en-US" sz="24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895066" y="927345"/>
                <a:ext cx="9817669" cy="1754326"/>
              </a:xfrm>
              <a:prstGeom prst="rect">
                <a:avLst/>
              </a:prstGeom>
              <a:blipFill>
                <a:blip r:embed="rId3"/>
                <a:stretch>
                  <a:fillRect l="-994" b="-3472"/>
                </a:stretch>
              </a:blipFill>
            </p:spPr>
            <p:txBody>
              <a:bodyPr/>
              <a:lstStyle/>
              <a:p>
                <a:r>
                  <a:rPr lang="en-US">
                    <a:noFill/>
                  </a:rPr>
                  <a:t> </a:t>
                </a:r>
              </a:p>
            </p:txBody>
          </p:sp>
        </mc:Fallback>
      </mc:AlternateContent>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altLang="en-US" sz="3200" b="1" dirty="0">
                <a:latin typeface="Times New Roman" panose="02020603050405020304" pitchFamily="18" charset="0"/>
                <a:cs typeface="Times New Roman" panose="02020603050405020304" pitchFamily="18" charset="0"/>
              </a:rPr>
              <a:t>1</a:t>
            </a:r>
            <a:r>
              <a:rPr lang="en-US" altLang="en-US" sz="3200" b="1" baseline="30000" dirty="0">
                <a:latin typeface="Times New Roman" panose="02020603050405020304" pitchFamily="18" charset="0"/>
                <a:cs typeface="Times New Roman" panose="02020603050405020304" pitchFamily="18" charset="0"/>
              </a:rPr>
              <a:t>st</a:t>
            </a:r>
            <a:r>
              <a:rPr lang="en-US" altLang="en-US" sz="3200" b="1" dirty="0">
                <a:latin typeface="Times New Roman" panose="02020603050405020304" pitchFamily="18" charset="0"/>
                <a:cs typeface="Times New Roman" panose="02020603050405020304" pitchFamily="18" charset="0"/>
              </a:rPr>
              <a:t> Law of Thermodynamics</a:t>
            </a:r>
            <a:endParaRPr lang="en-US" sz="1800" kern="0" dirty="0">
              <a:solidFill>
                <a:sysClr val="windowText" lastClr="000000"/>
              </a:solidFill>
              <a:latin typeface="Baskerville Old Face" pitchFamily="18" charset="0"/>
            </a:endParaRPr>
          </a:p>
        </p:txBody>
      </p:sp>
      <p:sp>
        <p:nvSpPr>
          <p:cNvPr id="10" name="TextBox 9"/>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2288822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p15:prstTrans prst="peelOff"/>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90945" y="838583"/>
                <a:ext cx="11901055" cy="2862322"/>
              </a:xfrm>
              <a:prstGeom prst="rect">
                <a:avLst/>
              </a:prstGeom>
            </p:spPr>
            <p:txBody>
              <a:bodyPr wrap="square">
                <a:spAutoFit/>
              </a:bodyPr>
              <a:lstStyle/>
              <a:p>
                <a:pPr>
                  <a:lnSpc>
                    <a:spcPct val="150000"/>
                  </a:lnSpc>
                </a:pPr>
                <a:r>
                  <a:rPr lang="en-US" sz="2400" b="1" dirty="0">
                    <a:solidFill>
                      <a:srgbClr val="000000"/>
                    </a:solidFill>
                    <a:latin typeface="Times New Roman" panose="02020603050405020304" pitchFamily="18" charset="0"/>
                  </a:rPr>
                  <a:t>Isochoric process</a:t>
                </a:r>
                <a:br>
                  <a:rPr lang="en-US" sz="2400" b="1"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In a constant volume process, the volume of the system stays constant. Consequently, </a:t>
                </a:r>
                <a14:m>
                  <m:oMath xmlns:m="http://schemas.openxmlformats.org/officeDocument/2006/math">
                    <m:r>
                      <a:rPr lang="en-US" sz="2400" i="1" dirty="0" smtClean="0">
                        <a:solidFill>
                          <a:srgbClr val="000000"/>
                        </a:solidFill>
                        <a:latin typeface="Cambria Math" panose="02040503050406030204" pitchFamily="18" charset="0"/>
                      </a:rPr>
                      <m:t>𝑊</m:t>
                    </m:r>
                    <m:r>
                      <a:rPr lang="en-US" sz="2400" i="1" dirty="0" smtClean="0">
                        <a:solidFill>
                          <a:srgbClr val="000000"/>
                        </a:solidFill>
                        <a:latin typeface="Cambria Math" panose="02040503050406030204" pitchFamily="18" charset="0"/>
                      </a:rPr>
                      <m:t>= 0</m:t>
                    </m:r>
                  </m:oMath>
                </a14:m>
                <a:r>
                  <a:rPr lang="en-US" sz="2400" dirty="0">
                    <a:solidFill>
                      <a:srgbClr val="000000"/>
                    </a:solidFill>
                    <a:latin typeface="Times New Roman" panose="02020603050405020304" pitchFamily="18" charset="0"/>
                  </a:rPr>
                  <a:t>.</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From the first law we see that</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All the heat entering the system goes into increasing the internal energy.</a:t>
                </a:r>
                <a:br>
                  <a:rPr lang="en-US" sz="2400" dirty="0">
                    <a:solidFill>
                      <a:srgbClr val="000000"/>
                    </a:solidFill>
                    <a:latin typeface="Times New Roman" panose="02020603050405020304" pitchFamily="18" charset="0"/>
                  </a:rPr>
                </a:br>
                <a14:m>
                  <m:oMathPara xmlns:m="http://schemas.openxmlformats.org/officeDocument/2006/math">
                    <m:oMathParaPr>
                      <m:jc m:val="centerGroup"/>
                    </m:oMathParaPr>
                    <m:oMath xmlns:m="http://schemas.openxmlformats.org/officeDocument/2006/math">
                      <m:r>
                        <m:rPr>
                          <m:sty m:val="p"/>
                        </m:rPr>
                        <a:rPr lang="en-US" sz="2400" i="0" dirty="0" smtClean="0">
                          <a:solidFill>
                            <a:srgbClr val="000000"/>
                          </a:solidFill>
                          <a:latin typeface="Cambria Math" panose="02040503050406030204" pitchFamily="18" charset="0"/>
                        </a:rPr>
                        <m:t>Δ</m:t>
                      </m:r>
                      <m:r>
                        <a:rPr lang="en-US" sz="2400" i="1" dirty="0" smtClean="0">
                          <a:solidFill>
                            <a:srgbClr val="000000"/>
                          </a:solidFill>
                          <a:latin typeface="Cambria Math" panose="02040503050406030204" pitchFamily="18" charset="0"/>
                        </a:rPr>
                        <m:t>𝑈</m:t>
                      </m:r>
                      <m:r>
                        <a:rPr lang="en-US" sz="2400" i="1" dirty="0" smtClean="0">
                          <a:solidFill>
                            <a:srgbClr val="000000"/>
                          </a:solidFill>
                          <a:latin typeface="Cambria Math" panose="02040503050406030204" pitchFamily="18" charset="0"/>
                        </a:rPr>
                        <m:t> = </m:t>
                      </m:r>
                      <m:r>
                        <a:rPr lang="en-US" sz="2400" i="1" dirty="0" smtClean="0">
                          <a:solidFill>
                            <a:srgbClr val="000000"/>
                          </a:solidFill>
                          <a:latin typeface="Cambria Math" panose="02040503050406030204" pitchFamily="18" charset="0"/>
                        </a:rPr>
                        <m:t>𝑄</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290945" y="838583"/>
                <a:ext cx="11901055" cy="2862322"/>
              </a:xfrm>
              <a:prstGeom prst="rect">
                <a:avLst/>
              </a:prstGeom>
              <a:blipFill>
                <a:blip r:embed="rId2"/>
                <a:stretch>
                  <a:fillRect l="-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52401" y="3859891"/>
                <a:ext cx="11901054" cy="2308324"/>
              </a:xfrm>
              <a:prstGeom prst="rect">
                <a:avLst/>
              </a:prstGeom>
            </p:spPr>
            <p:txBody>
              <a:bodyPr wrap="square">
                <a:spAutoFit/>
              </a:bodyPr>
              <a:lstStyle/>
              <a:p>
                <a:pPr>
                  <a:lnSpc>
                    <a:spcPct val="150000"/>
                  </a:lnSpc>
                </a:pPr>
                <a:r>
                  <a:rPr lang="en-US" sz="2400" b="1" dirty="0">
                    <a:solidFill>
                      <a:srgbClr val="000000"/>
                    </a:solidFill>
                    <a:latin typeface="Times New Roman" panose="02020603050405020304" pitchFamily="18" charset="0"/>
                  </a:rPr>
                  <a:t>Adiabatic Process</a:t>
                </a:r>
                <a:br>
                  <a:rPr lang="en-US" sz="2400" b="1"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In an adiabatic process, the system does not exchange heat with its surroundings; that is, Q = 0.</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The first law for an adiabatic process takes the form</a:t>
                </a:r>
                <a:r>
                  <a:rPr lang="en-US" sz="2400" dirty="0"/>
                  <a:t> </a:t>
                </a:r>
              </a:p>
              <a:p>
                <a:pPr>
                  <a:lnSpc>
                    <a:spcPct val="150000"/>
                  </a:lnSpc>
                </a:pPr>
                <a14:m>
                  <m:oMathPara xmlns:m="http://schemas.openxmlformats.org/officeDocument/2006/math">
                    <m:oMathParaPr>
                      <m:jc m:val="centerGroup"/>
                    </m:oMathParaPr>
                    <m:oMath xmlns:m="http://schemas.openxmlformats.org/officeDocument/2006/math">
                      <m:r>
                        <m:rPr>
                          <m:sty m:val="p"/>
                        </m:rPr>
                        <a:rPr lang="en-US" sz="2400" i="0" dirty="0" smtClean="0">
                          <a:solidFill>
                            <a:srgbClr val="000000"/>
                          </a:solidFill>
                          <a:latin typeface="Cambria Math" panose="02040503050406030204" pitchFamily="18" charset="0"/>
                        </a:rPr>
                        <m:t>Δ</m:t>
                      </m:r>
                      <m:r>
                        <a:rPr lang="en-US" sz="2400" i="1" dirty="0">
                          <a:solidFill>
                            <a:srgbClr val="000000"/>
                          </a:solidFill>
                          <a:latin typeface="Cambria Math" panose="02040503050406030204" pitchFamily="18" charset="0"/>
                        </a:rPr>
                        <m:t>𝑈</m:t>
                      </m:r>
                      <m:r>
                        <a:rPr lang="en-US" sz="2400" i="1" dirty="0">
                          <a:solidFill>
                            <a:srgbClr val="000000"/>
                          </a:solidFill>
                          <a:latin typeface="Cambria Math" panose="02040503050406030204" pitchFamily="18" charset="0"/>
                        </a:rPr>
                        <m:t> = </m:t>
                      </m:r>
                      <m:r>
                        <a:rPr lang="en-US" sz="2400" i="1" dirty="0" smtClean="0">
                          <a:solidFill>
                            <a:srgbClr val="000000"/>
                          </a:solidFill>
                          <a:latin typeface="Cambria Math" panose="02040503050406030204" pitchFamily="18" charset="0"/>
                        </a:rPr>
                        <m:t>𝑊</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152401" y="3859891"/>
                <a:ext cx="11901054" cy="2308324"/>
              </a:xfrm>
              <a:prstGeom prst="rect">
                <a:avLst/>
              </a:prstGeom>
              <a:blipFill>
                <a:blip r:embed="rId3"/>
                <a:stretch>
                  <a:fillRect l="-768"/>
                </a:stretch>
              </a:blipFill>
            </p:spPr>
            <p:txBody>
              <a:bodyPr/>
              <a:lstStyle/>
              <a:p>
                <a:r>
                  <a:rPr lang="en-US">
                    <a:noFill/>
                  </a:rPr>
                  <a:t> </a:t>
                </a:r>
              </a:p>
            </p:txBody>
          </p:sp>
        </mc:Fallback>
      </mc:AlternateContent>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altLang="en-US" b="1" dirty="0">
                <a:latin typeface="Times New Roman" panose="02020603050405020304" pitchFamily="18" charset="0"/>
                <a:cs typeface="Times New Roman" panose="02020603050405020304" pitchFamily="18" charset="0"/>
              </a:rPr>
              <a:t>1</a:t>
            </a:r>
            <a:r>
              <a:rPr lang="en-US" altLang="en-US" b="1" baseline="30000" dirty="0">
                <a:latin typeface="Times New Roman" panose="02020603050405020304" pitchFamily="18" charset="0"/>
                <a:cs typeface="Times New Roman" panose="02020603050405020304" pitchFamily="18" charset="0"/>
              </a:rPr>
              <a:t>st</a:t>
            </a:r>
            <a:r>
              <a:rPr lang="en-US" altLang="en-US" b="1" dirty="0">
                <a:latin typeface="Times New Roman" panose="02020603050405020304" pitchFamily="18" charset="0"/>
                <a:cs typeface="Times New Roman" panose="02020603050405020304" pitchFamily="18" charset="0"/>
              </a:rPr>
              <a:t> Law of Thermodynamics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46</a:t>
            </a:r>
            <a:r>
              <a:rPr lang="en-US" kern="0" dirty="0">
                <a:solidFill>
                  <a:prstClr val="black"/>
                </a:solidFill>
                <a:latin typeface="Times New Roman" pitchFamily="18" charset="0"/>
                <a:cs typeface="Times New Roman" pitchFamily="18" charset="0"/>
              </a:rPr>
              <a:t>/49</a:t>
            </a:r>
          </a:p>
        </p:txBody>
      </p:sp>
      <p:sp>
        <p:nvSpPr>
          <p:cNvPr id="7"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altLang="en-US" sz="3200" b="1" dirty="0">
                <a:latin typeface="Times New Roman" panose="02020603050405020304" pitchFamily="18" charset="0"/>
                <a:cs typeface="Times New Roman" panose="02020603050405020304" pitchFamily="18" charset="0"/>
              </a:rPr>
              <a:t>1</a:t>
            </a:r>
            <a:r>
              <a:rPr lang="en-US" altLang="en-US" sz="3200" b="1" baseline="30000" dirty="0">
                <a:latin typeface="Times New Roman" panose="02020603050405020304" pitchFamily="18" charset="0"/>
                <a:cs typeface="Times New Roman" panose="02020603050405020304" pitchFamily="18" charset="0"/>
              </a:rPr>
              <a:t>st</a:t>
            </a:r>
            <a:r>
              <a:rPr lang="en-US" altLang="en-US" sz="3200" b="1" dirty="0">
                <a:latin typeface="Times New Roman" panose="02020603050405020304" pitchFamily="18" charset="0"/>
                <a:cs typeface="Times New Roman" panose="02020603050405020304" pitchFamily="18" charset="0"/>
              </a:rPr>
              <a:t> Law of Thermodynamics</a:t>
            </a:r>
            <a:endParaRPr lang="en-US" sz="1800" kern="0" dirty="0">
              <a:solidFill>
                <a:sysClr val="windowText" lastClr="000000"/>
              </a:solidFill>
              <a:latin typeface="Baskerville Old Face" pitchFamily="18" charset="0"/>
            </a:endParaRPr>
          </a:p>
        </p:txBody>
      </p:sp>
      <p:sp>
        <p:nvSpPr>
          <p:cNvPr id="8" name="TextBox 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9" name="TextBox 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758796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27363"/>
            <a:ext cx="12067309" cy="2308324"/>
          </a:xfrm>
          <a:prstGeom prst="rect">
            <a:avLst/>
          </a:prstGeom>
        </p:spPr>
        <p:txBody>
          <a:bodyPr wrap="square">
            <a:spAutoFit/>
          </a:bodyPr>
          <a:lstStyle/>
          <a:p>
            <a:pPr>
              <a:lnSpc>
                <a:spcPct val="150000"/>
              </a:lnSpc>
            </a:pPr>
            <a:r>
              <a:rPr lang="en-US" sz="2400" b="1" dirty="0">
                <a:solidFill>
                  <a:srgbClr val="000000"/>
                </a:solidFill>
                <a:latin typeface="Times New Roman" panose="02020603050405020304" pitchFamily="18" charset="0"/>
              </a:rPr>
              <a:t>Isothermal Process</a:t>
            </a:r>
            <a:br>
              <a:rPr lang="en-US" sz="2400" b="1"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It is a process which involves no change in the temperature of the system. If the process occurs at</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constant temperature then there is no change in the internal energy of the system so . The first</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law for an isothermal process takes the form</a:t>
            </a:r>
            <a:r>
              <a:rPr lang="en-US" sz="2400" dirty="0"/>
              <a:t> </a:t>
            </a:r>
          </a:p>
        </p:txBody>
      </p:sp>
      <p:pic>
        <p:nvPicPr>
          <p:cNvPr id="3" name="Picture 2"/>
          <p:cNvPicPr>
            <a:picLocks noChangeAspect="1"/>
          </p:cNvPicPr>
          <p:nvPr/>
        </p:nvPicPr>
        <p:blipFill>
          <a:blip r:embed="rId2"/>
          <a:stretch>
            <a:fillRect/>
          </a:stretch>
        </p:blipFill>
        <p:spPr>
          <a:xfrm>
            <a:off x="4211349" y="3137287"/>
            <a:ext cx="2300288" cy="1524117"/>
          </a:xfrm>
          <a:prstGeom prst="rect">
            <a:avLst/>
          </a:prstGeom>
        </p:spPr>
      </p:pic>
      <p:sp>
        <p:nvSpPr>
          <p:cNvPr id="4" name="Rectangle 3"/>
          <p:cNvSpPr/>
          <p:nvPr/>
        </p:nvSpPr>
        <p:spPr>
          <a:xfrm>
            <a:off x="1385453" y="4602171"/>
            <a:ext cx="8825345" cy="461665"/>
          </a:xfrm>
          <a:prstGeom prst="rect">
            <a:avLst/>
          </a:prstGeom>
        </p:spPr>
        <p:txBody>
          <a:bodyPr wrap="square">
            <a:spAutoFit/>
          </a:bodyPr>
          <a:lstStyle/>
          <a:p>
            <a:r>
              <a:rPr lang="en-US" sz="2400" dirty="0">
                <a:solidFill>
                  <a:srgbClr val="000000"/>
                </a:solidFill>
                <a:latin typeface="Times New Roman" panose="02020603050405020304" pitchFamily="18" charset="0"/>
              </a:rPr>
              <a:t>For an ideal gas in isothermal process the work done is calculated as</a:t>
            </a:r>
            <a:r>
              <a:rPr lang="en-US" sz="2400" dirty="0"/>
              <a:t> </a:t>
            </a:r>
          </a:p>
        </p:txBody>
      </p:sp>
      <p:pic>
        <p:nvPicPr>
          <p:cNvPr id="5" name="Picture 4"/>
          <p:cNvPicPr>
            <a:picLocks noChangeAspect="1"/>
          </p:cNvPicPr>
          <p:nvPr/>
        </p:nvPicPr>
        <p:blipFill>
          <a:blip r:embed="rId3"/>
          <a:stretch>
            <a:fillRect/>
          </a:stretch>
        </p:blipFill>
        <p:spPr>
          <a:xfrm>
            <a:off x="4048775" y="5284003"/>
            <a:ext cx="2163392" cy="791485"/>
          </a:xfrm>
          <a:prstGeom prst="rect">
            <a:avLst/>
          </a:prstGeom>
        </p:spPr>
      </p:pic>
      <p:sp>
        <p:nvSpPr>
          <p:cNvPr id="6" name="TextBox 5"/>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altLang="en-US" b="1" dirty="0">
                <a:latin typeface="Times New Roman" panose="02020603050405020304" pitchFamily="18" charset="0"/>
                <a:cs typeface="Times New Roman" panose="02020603050405020304" pitchFamily="18" charset="0"/>
              </a:rPr>
              <a:t>1</a:t>
            </a:r>
            <a:r>
              <a:rPr lang="en-US" altLang="en-US" b="1" baseline="30000" dirty="0">
                <a:latin typeface="Times New Roman" panose="02020603050405020304" pitchFamily="18" charset="0"/>
                <a:cs typeface="Times New Roman" panose="02020603050405020304" pitchFamily="18" charset="0"/>
              </a:rPr>
              <a:t>st</a:t>
            </a:r>
            <a:r>
              <a:rPr lang="en-US" altLang="en-US" b="1" dirty="0">
                <a:latin typeface="Times New Roman" panose="02020603050405020304" pitchFamily="18" charset="0"/>
                <a:cs typeface="Times New Roman" panose="02020603050405020304" pitchFamily="18" charset="0"/>
              </a:rPr>
              <a:t> Law of Thermodynamics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47</a:t>
            </a:r>
            <a:r>
              <a:rPr lang="en-US" kern="0" dirty="0">
                <a:solidFill>
                  <a:prstClr val="black"/>
                </a:solidFill>
                <a:latin typeface="Times New Roman" pitchFamily="18" charset="0"/>
                <a:cs typeface="Times New Roman" pitchFamily="18" charset="0"/>
              </a:rPr>
              <a:t>/49</a:t>
            </a:r>
          </a:p>
        </p:txBody>
      </p:sp>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altLang="en-US" sz="3200" b="1" dirty="0">
                <a:latin typeface="Times New Roman" panose="02020603050405020304" pitchFamily="18" charset="0"/>
                <a:cs typeface="Times New Roman" panose="02020603050405020304" pitchFamily="18" charset="0"/>
              </a:rPr>
              <a:t>1</a:t>
            </a:r>
            <a:r>
              <a:rPr lang="en-US" altLang="en-US" sz="3200" b="1" baseline="30000" dirty="0">
                <a:latin typeface="Times New Roman" panose="02020603050405020304" pitchFamily="18" charset="0"/>
                <a:cs typeface="Times New Roman" panose="02020603050405020304" pitchFamily="18" charset="0"/>
              </a:rPr>
              <a:t>st</a:t>
            </a:r>
            <a:r>
              <a:rPr lang="en-US" altLang="en-US" sz="3200" b="1" dirty="0">
                <a:latin typeface="Times New Roman" panose="02020603050405020304" pitchFamily="18" charset="0"/>
                <a:cs typeface="Times New Roman" panose="02020603050405020304" pitchFamily="18" charset="0"/>
              </a:rPr>
              <a:t> Law of Thermodynamics</a:t>
            </a:r>
            <a:endParaRPr lang="en-US" sz="1800" kern="0" dirty="0">
              <a:solidFill>
                <a:sysClr val="windowText" lastClr="000000"/>
              </a:solidFill>
              <a:latin typeface="Baskerville Old Face" pitchFamily="18" charset="0"/>
            </a:endParaRPr>
          </a:p>
        </p:txBody>
      </p:sp>
      <p:sp>
        <p:nvSpPr>
          <p:cNvPr id="10" name="TextBox 9"/>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815443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039613"/>
                <a:ext cx="12039600" cy="3416320"/>
              </a:xfrm>
              <a:prstGeom prst="rect">
                <a:avLst/>
              </a:prstGeom>
            </p:spPr>
            <p:txBody>
              <a:bodyPr wrap="square">
                <a:spAutoFit/>
              </a:bodyPr>
              <a:lstStyle/>
              <a:p>
                <a:pPr>
                  <a:lnSpc>
                    <a:spcPct val="150000"/>
                  </a:lnSpc>
                </a:pPr>
                <a:r>
                  <a:rPr lang="en-US" sz="2400" b="1" dirty="0">
                    <a:solidFill>
                      <a:srgbClr val="000000"/>
                    </a:solidFill>
                    <a:latin typeface="Times New Roman" panose="02020603050405020304" pitchFamily="18" charset="0"/>
                  </a:rPr>
                  <a:t>Isobaric process</a:t>
                </a:r>
                <a:br>
                  <a:rPr lang="en-US" sz="2400" b="1"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In an isobaric process the expansion or compression occurs at constant pressure. Any work done</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by the system will result in an increase in volume. The work done in Pressure- Volume graph is</a:t>
                </a:r>
                <a:br>
                  <a:rPr lang="en-US" sz="2400" dirty="0">
                    <a:solidFill>
                      <a:srgbClr val="000000"/>
                    </a:solidFill>
                    <a:latin typeface="Times New Roman" panose="02020603050405020304" pitchFamily="18" charset="0"/>
                  </a:rPr>
                </a:br>
                <a:r>
                  <a:rPr lang="en-US" sz="2400" dirty="0">
                    <a:solidFill>
                      <a:srgbClr val="000000"/>
                    </a:solidFill>
                    <a:latin typeface="Times New Roman" panose="02020603050405020304" pitchFamily="18" charset="0"/>
                  </a:rPr>
                  <a:t>equal to the area under the PV graph. For an isobaric process the work done W is calculated as</a:t>
                </a:r>
              </a:p>
              <a:p>
                <a:pPr>
                  <a:lnSpc>
                    <a:spcPct val="150000"/>
                  </a:lnSpc>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𝑊</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𝑃</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𝑉</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𝑃</m:t>
                      </m:r>
                      <m:r>
                        <a:rPr lang="en-US" sz="2400" b="0" i="1" smtClean="0">
                          <a:solidFill>
                            <a:srgbClr val="000000"/>
                          </a:solidFill>
                          <a:latin typeface="Cambria Math" panose="02040503050406030204" pitchFamily="18" charset="0"/>
                          <a:ea typeface="Cambria Math" panose="02040503050406030204" pitchFamily="18" charset="0"/>
                        </a:rPr>
                        <m:t>(</m:t>
                      </m:r>
                      <m:sSub>
                        <m:sSubPr>
                          <m:ctrlPr>
                            <a:rPr lang="en-US" sz="2400" b="0" i="1" smtClean="0">
                              <a:solidFill>
                                <a:srgbClr val="000000"/>
                              </a:solidFill>
                              <a:latin typeface="Cambria Math" panose="02040503050406030204" pitchFamily="18" charset="0"/>
                              <a:ea typeface="Cambria Math" panose="02040503050406030204" pitchFamily="18" charset="0"/>
                            </a:rPr>
                          </m:ctrlPr>
                        </m:sSubPr>
                        <m:e>
                          <m:r>
                            <a:rPr lang="en-US" sz="2400" b="0" i="1" smtClean="0">
                              <a:solidFill>
                                <a:srgbClr val="000000"/>
                              </a:solidFill>
                              <a:latin typeface="Cambria Math" panose="02040503050406030204" pitchFamily="18" charset="0"/>
                              <a:ea typeface="Cambria Math" panose="02040503050406030204" pitchFamily="18" charset="0"/>
                            </a:rPr>
                            <m:t>𝑉</m:t>
                          </m:r>
                        </m:e>
                        <m:sub>
                          <m:r>
                            <a:rPr lang="en-US" sz="2400" b="0" i="1" smtClean="0">
                              <a:solidFill>
                                <a:srgbClr val="000000"/>
                              </a:solidFill>
                              <a:latin typeface="Cambria Math" panose="02040503050406030204" pitchFamily="18" charset="0"/>
                              <a:ea typeface="Cambria Math" panose="02040503050406030204" pitchFamily="18" charset="0"/>
                            </a:rPr>
                            <m:t>𝑓</m:t>
                          </m:r>
                        </m:sub>
                      </m:sSub>
                      <m:r>
                        <a:rPr lang="en-US" sz="2400" b="0" i="1" smtClean="0">
                          <a:solidFill>
                            <a:srgbClr val="000000"/>
                          </a:solidFill>
                          <a:latin typeface="Cambria Math" panose="02040503050406030204" pitchFamily="18" charset="0"/>
                          <a:ea typeface="Cambria Math" panose="02040503050406030204" pitchFamily="18" charset="0"/>
                        </a:rPr>
                        <m:t>−</m:t>
                      </m:r>
                      <m:sSub>
                        <m:sSubPr>
                          <m:ctrlPr>
                            <a:rPr lang="en-US" sz="2400" b="0" i="1" smtClean="0">
                              <a:solidFill>
                                <a:srgbClr val="000000"/>
                              </a:solidFill>
                              <a:latin typeface="Cambria Math" panose="02040503050406030204" pitchFamily="18" charset="0"/>
                              <a:ea typeface="Cambria Math" panose="02040503050406030204" pitchFamily="18" charset="0"/>
                            </a:rPr>
                          </m:ctrlPr>
                        </m:sSubPr>
                        <m:e>
                          <m:r>
                            <a:rPr lang="en-US" sz="2400" b="0" i="1" smtClean="0">
                              <a:solidFill>
                                <a:srgbClr val="000000"/>
                              </a:solidFill>
                              <a:latin typeface="Cambria Math" panose="02040503050406030204" pitchFamily="18" charset="0"/>
                              <a:ea typeface="Cambria Math" panose="02040503050406030204" pitchFamily="18" charset="0"/>
                            </a:rPr>
                            <m:t>𝑉</m:t>
                          </m:r>
                        </m:e>
                        <m:sub>
                          <m:r>
                            <a:rPr lang="en-US" sz="2400" b="0" i="1" smtClean="0">
                              <a:solidFill>
                                <a:srgbClr val="000000"/>
                              </a:solidFill>
                              <a:latin typeface="Cambria Math" panose="02040503050406030204" pitchFamily="18" charset="0"/>
                              <a:ea typeface="Cambria Math" panose="02040503050406030204" pitchFamily="18" charset="0"/>
                            </a:rPr>
                            <m:t>𝑖</m:t>
                          </m:r>
                        </m:sub>
                      </m:sSub>
                      <m:r>
                        <a:rPr lang="en-US" sz="2400" b="0" i="1" smtClean="0">
                          <a:solidFill>
                            <a:srgbClr val="000000"/>
                          </a:solidFill>
                          <a:latin typeface="Cambria Math" panose="02040503050406030204" pitchFamily="18" charset="0"/>
                          <a:ea typeface="Cambria Math" panose="02040503050406030204" pitchFamily="18" charset="0"/>
                        </a:rPr>
                        <m:t>)</m:t>
                      </m:r>
                    </m:oMath>
                  </m:oMathPara>
                </a14:m>
                <a:br>
                  <a:rPr lang="en-US" sz="2400" dirty="0">
                    <a:solidFill>
                      <a:srgbClr val="000000"/>
                    </a:solidFill>
                    <a:latin typeface="Cambria Math" panose="02040503050406030204" pitchFamily="18" charset="0"/>
                  </a:rPr>
                </a:br>
                <a:r>
                  <a:rPr lang="en-US" sz="2400" dirty="0">
                    <a:solidFill>
                      <a:srgbClr val="000000"/>
                    </a:solidFill>
                    <a:latin typeface="Times New Roman" panose="02020603050405020304" pitchFamily="18" charset="0"/>
                  </a:rPr>
                  <a:t>The first law for an isobaric process can be written as</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0" y="1039613"/>
                <a:ext cx="12039600" cy="3416320"/>
              </a:xfrm>
              <a:prstGeom prst="rect">
                <a:avLst/>
              </a:prstGeom>
              <a:blipFill>
                <a:blip r:embed="rId2"/>
                <a:stretch>
                  <a:fillRect l="-759" b="-267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359897" y="4857173"/>
            <a:ext cx="6403651" cy="484909"/>
          </a:xfrm>
          <a:prstGeom prst="rect">
            <a:avLst/>
          </a:prstGeom>
        </p:spPr>
      </p:pic>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lgn="ctr">
              <a:defRPr/>
            </a:pPr>
            <a:r>
              <a:rPr lang="en-US" altLang="en-US" b="1" dirty="0">
                <a:latin typeface="Times New Roman" panose="02020603050405020304" pitchFamily="18" charset="0"/>
                <a:cs typeface="Times New Roman" panose="02020603050405020304" pitchFamily="18" charset="0"/>
              </a:rPr>
              <a:t>1</a:t>
            </a:r>
            <a:r>
              <a:rPr lang="en-US" altLang="en-US" b="1" baseline="30000" dirty="0">
                <a:latin typeface="Times New Roman" panose="02020603050405020304" pitchFamily="18" charset="0"/>
                <a:cs typeface="Times New Roman" panose="02020603050405020304" pitchFamily="18" charset="0"/>
              </a:rPr>
              <a:t>st</a:t>
            </a:r>
            <a:r>
              <a:rPr lang="en-US" altLang="en-US" b="1" dirty="0">
                <a:latin typeface="Times New Roman" panose="02020603050405020304" pitchFamily="18" charset="0"/>
                <a:cs typeface="Times New Roman" panose="02020603050405020304" pitchFamily="18" charset="0"/>
              </a:rPr>
              <a:t> Law of Thermodynamics</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noProof="0" dirty="0">
                <a:solidFill>
                  <a:prstClr val="black"/>
                </a:solidFill>
                <a:latin typeface="Times New Roman" pitchFamily="18" charset="0"/>
                <a:cs typeface="Times New Roman" pitchFamily="18" charset="0"/>
              </a:rPr>
              <a:t>48</a:t>
            </a:r>
            <a:r>
              <a:rPr lang="en-US" kern="0" dirty="0">
                <a:solidFill>
                  <a:prstClr val="black"/>
                </a:solidFill>
                <a:latin typeface="Times New Roman" pitchFamily="18" charset="0"/>
                <a:cs typeface="Times New Roman" pitchFamily="18" charset="0"/>
              </a:rPr>
              <a:t>/49</a:t>
            </a:r>
          </a:p>
        </p:txBody>
      </p:sp>
      <p:sp>
        <p:nvSpPr>
          <p:cNvPr id="8"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altLang="en-US" sz="3200" b="1" dirty="0">
                <a:latin typeface="Times New Roman" panose="02020603050405020304" pitchFamily="18" charset="0"/>
                <a:cs typeface="Times New Roman" panose="02020603050405020304" pitchFamily="18" charset="0"/>
              </a:rPr>
              <a:t>1</a:t>
            </a:r>
            <a:r>
              <a:rPr lang="en-US" altLang="en-US" sz="3200" b="1" baseline="30000" dirty="0">
                <a:latin typeface="Times New Roman" panose="02020603050405020304" pitchFamily="18" charset="0"/>
                <a:cs typeface="Times New Roman" panose="02020603050405020304" pitchFamily="18" charset="0"/>
              </a:rPr>
              <a:t>st</a:t>
            </a:r>
            <a:r>
              <a:rPr lang="en-US" altLang="en-US" sz="3200" b="1" dirty="0">
                <a:latin typeface="Times New Roman" panose="02020603050405020304" pitchFamily="18" charset="0"/>
                <a:cs typeface="Times New Roman" panose="02020603050405020304" pitchFamily="18" charset="0"/>
              </a:rPr>
              <a:t> Law of Thermodynamics</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0" name="TextBox 9"/>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788909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Times New Roman" panose="02020603050405020304" pitchFamily="18" charset="0"/>
                <a:cs typeface="Times New Roman" panose="02020603050405020304" pitchFamily="18" charset="0"/>
              </a:rPr>
              <a:t>End</a:t>
            </a:r>
            <a:endParaRPr lang="en-US" sz="18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End – </a:t>
            </a:r>
            <a:r>
              <a:rPr lang="en-US" kern="0" noProof="0" dirty="0">
                <a:solidFill>
                  <a:prstClr val="black"/>
                </a:solidFill>
                <a:latin typeface="Times New Roman" pitchFamily="18" charset="0"/>
                <a:cs typeface="Times New Roman" pitchFamily="18" charset="0"/>
              </a:rPr>
              <a:t>49/49</a:t>
            </a:r>
            <a:endParaRPr lang="en-US" kern="0" dirty="0">
              <a:solidFill>
                <a:prstClr val="black"/>
              </a:solidFill>
              <a:latin typeface="Times New Roman" pitchFamily="18" charset="0"/>
              <a:cs typeface="Times New Roman" pitchFamily="18" charset="0"/>
            </a:endParaRPr>
          </a:p>
        </p:txBody>
      </p:sp>
      <p:sp>
        <p:nvSpPr>
          <p:cNvPr id="6" name="TextBox 5"/>
          <p:cNvSpPr txBox="1"/>
          <p:nvPr/>
        </p:nvSpPr>
        <p:spPr>
          <a:xfrm rot="19139467">
            <a:off x="4602613" y="2899953"/>
            <a:ext cx="2111475" cy="769441"/>
          </a:xfrm>
          <a:prstGeom prst="rect">
            <a:avLst/>
          </a:prstGeom>
          <a:solidFill>
            <a:srgbClr val="FFFF00"/>
          </a:solidFill>
        </p:spPr>
        <p:txBody>
          <a:bodyPr wrap="none" rtlCol="0">
            <a:spAutoFit/>
          </a:bodyPr>
          <a:lstStyle/>
          <a:p>
            <a:r>
              <a:rPr lang="en-US" sz="4400" dirty="0">
                <a:latin typeface="Times New Roman" panose="02020603050405020304" pitchFamily="18" charset="0"/>
                <a:cs typeface="Times New Roman" panose="02020603050405020304" pitchFamily="18" charset="0"/>
              </a:rPr>
              <a:t>The End</a:t>
            </a:r>
          </a:p>
        </p:txBody>
      </p:sp>
      <p:sp>
        <p:nvSpPr>
          <p:cNvPr id="8" name="TextBox 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9" name="TextBox 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436832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3665" y="695414"/>
            <a:ext cx="3279058" cy="461665"/>
          </a:xfrm>
          <a:prstGeom prst="rect">
            <a:avLst/>
          </a:prstGeom>
        </p:spPr>
        <p:txBody>
          <a:bodyPr wrap="square">
            <a:spAutoFit/>
          </a:bodyPr>
          <a:lstStyle/>
          <a:p>
            <a:r>
              <a:rPr lang="en-US" sz="2400" b="1" dirty="0">
                <a:solidFill>
                  <a:srgbClr val="000000"/>
                </a:solidFill>
                <a:latin typeface="Times New Roman" panose="02020603050405020304" pitchFamily="18" charset="0"/>
                <a:cs typeface="Times New Roman" panose="02020603050405020304" pitchFamily="18" charset="0"/>
              </a:rPr>
              <a:t>Temperature Scales</a:t>
            </a:r>
            <a:r>
              <a:rPr lang="en-US" sz="2400" dirty="0">
                <a:latin typeface="Times New Roman" panose="02020603050405020304" pitchFamily="18" charset="0"/>
                <a:cs typeface="Times New Roman" panose="02020603050405020304" pitchFamily="18" charset="0"/>
              </a:rPr>
              <a:t> </a:t>
            </a:r>
          </a:p>
        </p:txBody>
      </p:sp>
      <p:sp>
        <p:nvSpPr>
          <p:cNvPr id="3" name="Rectangle 2"/>
          <p:cNvSpPr/>
          <p:nvPr/>
        </p:nvSpPr>
        <p:spPr>
          <a:xfrm>
            <a:off x="5362551" y="688727"/>
            <a:ext cx="5463713" cy="515985"/>
          </a:xfrm>
          <a:prstGeom prst="rect">
            <a:avLst/>
          </a:prstGeom>
        </p:spPr>
        <p:txBody>
          <a:bodyPr wrap="square">
            <a:spAutoFit/>
          </a:bodyPr>
          <a:lstStyle/>
          <a:p>
            <a:r>
              <a:rPr lang="en-US" sz="2400" dirty="0">
                <a:solidFill>
                  <a:srgbClr val="000000"/>
                </a:solidFill>
                <a:latin typeface="Times New Roman" panose="02020603050405020304" pitchFamily="18" charset="0"/>
              </a:rPr>
              <a:t>Thermometers measure temperature</a:t>
            </a:r>
            <a:r>
              <a:rPr lang="en-US" sz="2400" dirty="0"/>
              <a:t> </a:t>
            </a:r>
          </a:p>
        </p:txBody>
      </p:sp>
      <p:sp>
        <p:nvSpPr>
          <p:cNvPr id="4" name="Rectangle 3"/>
          <p:cNvSpPr/>
          <p:nvPr/>
        </p:nvSpPr>
        <p:spPr>
          <a:xfrm>
            <a:off x="560438" y="1261411"/>
            <a:ext cx="10751575" cy="461665"/>
          </a:xfrm>
          <a:prstGeom prst="rect">
            <a:avLst/>
          </a:prstGeom>
        </p:spPr>
        <p:txBody>
          <a:bodyPr wrap="square">
            <a:spAutoFit/>
          </a:bodyPr>
          <a:lstStyle/>
          <a:p>
            <a:r>
              <a:rPr lang="en-US" sz="2400" dirty="0">
                <a:solidFill>
                  <a:srgbClr val="000000"/>
                </a:solidFill>
                <a:latin typeface="Times New Roman" panose="02020603050405020304" pitchFamily="18" charset="0"/>
              </a:rPr>
              <a:t>The three most common temperature scales are Fahrenheit, Celsius, and Kelvin. </a:t>
            </a:r>
            <a:endParaRPr lang="en-US" sz="2400" dirty="0"/>
          </a:p>
        </p:txBody>
      </p:sp>
      <p:sp>
        <p:nvSpPr>
          <p:cNvPr id="5" name="Rectangle 4"/>
          <p:cNvSpPr/>
          <p:nvPr/>
        </p:nvSpPr>
        <p:spPr>
          <a:xfrm>
            <a:off x="938980" y="1767570"/>
            <a:ext cx="8190271" cy="461665"/>
          </a:xfrm>
          <a:prstGeom prst="rect">
            <a:avLst/>
          </a:prstGeom>
        </p:spPr>
        <p:txBody>
          <a:bodyPr wrap="square">
            <a:spAutoFit/>
          </a:bodyPr>
          <a:lstStyle/>
          <a:p>
            <a:r>
              <a:rPr lang="en-US" sz="2400" dirty="0">
                <a:solidFill>
                  <a:srgbClr val="000000"/>
                </a:solidFill>
                <a:latin typeface="Times New Roman" panose="02020603050405020304" pitchFamily="18" charset="0"/>
              </a:rPr>
              <a:t>Relationships between the Fahrenheit, Celsius, and Kelvin</a:t>
            </a:r>
            <a:r>
              <a:rPr lang="en-US" sz="2400" dirty="0"/>
              <a:t> </a:t>
            </a:r>
          </a:p>
        </p:txBody>
      </p:sp>
      <p:pic>
        <p:nvPicPr>
          <p:cNvPr id="6" name="Picture 5"/>
          <p:cNvPicPr>
            <a:picLocks noChangeAspect="1"/>
          </p:cNvPicPr>
          <p:nvPr/>
        </p:nvPicPr>
        <p:blipFill>
          <a:blip r:embed="rId2"/>
          <a:stretch>
            <a:fillRect/>
          </a:stretch>
        </p:blipFill>
        <p:spPr>
          <a:xfrm>
            <a:off x="37956" y="2503578"/>
            <a:ext cx="6290476" cy="3472016"/>
          </a:xfrm>
          <a:prstGeom prst="rect">
            <a:avLst/>
          </a:prstGeom>
        </p:spPr>
      </p:pic>
      <p:pic>
        <p:nvPicPr>
          <p:cNvPr id="7" name="Picture 6"/>
          <p:cNvPicPr>
            <a:picLocks noChangeAspect="1"/>
          </p:cNvPicPr>
          <p:nvPr/>
        </p:nvPicPr>
        <p:blipFill>
          <a:blip r:embed="rId3"/>
          <a:stretch>
            <a:fillRect/>
          </a:stretch>
        </p:blipFill>
        <p:spPr>
          <a:xfrm>
            <a:off x="6608199" y="2178479"/>
            <a:ext cx="5303582" cy="4122215"/>
          </a:xfrm>
          <a:prstGeom prst="rect">
            <a:avLst/>
          </a:prstGeom>
        </p:spPr>
      </p:pic>
      <p:sp>
        <p:nvSpPr>
          <p:cNvPr id="8" name="TextBox 7"/>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lgn="ctr">
              <a:defRPr/>
            </a:pPr>
            <a:r>
              <a:rPr lang="en-US" kern="0" noProof="0" dirty="0">
                <a:solidFill>
                  <a:prstClr val="black"/>
                </a:solidFill>
                <a:latin typeface="Times New Roman" pitchFamily="18" charset="0"/>
                <a:cs typeface="Times New Roman" pitchFamily="18" charset="0"/>
              </a:rPr>
              <a:t>The concept of Temperature</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- 5</a:t>
            </a:r>
            <a:r>
              <a:rPr lang="en-US" kern="0" dirty="0">
                <a:solidFill>
                  <a:prstClr val="black"/>
                </a:solidFill>
                <a:latin typeface="Times New Roman" pitchFamily="18" charset="0"/>
                <a:cs typeface="Times New Roman" pitchFamily="18" charset="0"/>
              </a:rPr>
              <a:t>/49</a:t>
            </a:r>
          </a:p>
        </p:txBody>
      </p:sp>
      <p:sp>
        <p:nvSpPr>
          <p:cNvPr id="12" name="Title 1"/>
          <p:cNvSpPr txBox="1">
            <a:spLocks/>
          </p:cNvSpPr>
          <p:nvPr/>
        </p:nvSpPr>
        <p:spPr>
          <a:xfrm>
            <a:off x="0" y="-424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 Concept of (Cont’d)   </a:t>
            </a:r>
            <a:endParaRPr lang="en-US" sz="1800" kern="0" dirty="0">
              <a:solidFill>
                <a:sysClr val="windowText" lastClr="000000"/>
              </a:solidFill>
              <a:latin typeface="Baskerville Old Face" pitchFamily="18" charset="0"/>
            </a:endParaRPr>
          </a:p>
        </p:txBody>
      </p:sp>
      <p:sp>
        <p:nvSpPr>
          <p:cNvPr id="13" name="TextBox 12"/>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4" name="TextBox 13"/>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545975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79196676"/>
              </p:ext>
            </p:extLst>
          </p:nvPr>
        </p:nvGraphicFramePr>
        <p:xfrm>
          <a:off x="2035277" y="740358"/>
          <a:ext cx="9026013" cy="2926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576753" y="4779861"/>
            <a:ext cx="10671276" cy="632798"/>
          </a:xfrm>
          <a:prstGeom prst="rect">
            <a:avLst/>
          </a:prstGeom>
        </p:spPr>
      </p:pic>
      <p:pic>
        <p:nvPicPr>
          <p:cNvPr id="7" name="Picture 6"/>
          <p:cNvPicPr>
            <a:picLocks noChangeAspect="1"/>
          </p:cNvPicPr>
          <p:nvPr/>
        </p:nvPicPr>
        <p:blipFill>
          <a:blip r:embed="rId8"/>
          <a:stretch>
            <a:fillRect/>
          </a:stretch>
        </p:blipFill>
        <p:spPr>
          <a:xfrm>
            <a:off x="576753" y="5653088"/>
            <a:ext cx="10789353" cy="557059"/>
          </a:xfrm>
          <a:prstGeom prst="rect">
            <a:avLst/>
          </a:prstGeom>
        </p:spPr>
      </p:pic>
      <p:sp>
        <p:nvSpPr>
          <p:cNvPr id="8" name="TextBox 7"/>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srgbClr val="000000"/>
                </a:solidFill>
                <a:latin typeface="Baskerville Old Face" pitchFamily="18" charset="0"/>
              </a:rPr>
              <a:t>Thermal Expansion</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a:t>
            </a:r>
            <a:r>
              <a:rPr lang="en-US" kern="0" dirty="0">
                <a:solidFill>
                  <a:prstClr val="black"/>
                </a:solidFill>
                <a:latin typeface="Times New Roman" pitchFamily="18" charset="0"/>
                <a:cs typeface="Times New Roman" pitchFamily="18" charset="0"/>
              </a:rPr>
              <a:t>6/49</a:t>
            </a:r>
          </a:p>
        </p:txBody>
      </p:sp>
      <p:sp>
        <p:nvSpPr>
          <p:cNvPr id="11"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Thermal Expansion   </a:t>
            </a:r>
            <a:endParaRPr lang="en-US" sz="1800" kern="0" dirty="0">
              <a:solidFill>
                <a:sysClr val="windowText" lastClr="000000"/>
              </a:solidFill>
              <a:latin typeface="Baskerville Old Face"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90113" y="3680408"/>
                <a:ext cx="10042876" cy="8672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𝛼</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𝑜</m:t>
                          </m:r>
                        </m:sub>
                      </m:sSub>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𝑜</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𝛼</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𝑇</m:t>
                          </m:r>
                        </m:e>
                      </m:d>
                      <m:r>
                        <a:rPr lang="en-US" sz="2400" b="0" i="1" smtClean="0">
                          <a:latin typeface="Cambria Math" panose="02040503050406030204" pitchFamily="18" charset="0"/>
                        </a:rPr>
                        <m:t>,  </m:t>
                      </m:r>
                      <m:r>
                        <a:rPr lang="en-US" sz="2400" b="0" i="1" smtClean="0">
                          <a:latin typeface="Cambria Math" panose="02040503050406030204" pitchFamily="18" charset="0"/>
                        </a:rPr>
                        <m:t>𝛼</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𝑜</m:t>
                              </m:r>
                            </m:sub>
                          </m:sSub>
                        </m:num>
                        <m:den>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𝑙</m:t>
                          </m:r>
                        </m:den>
                      </m:f>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𝑇</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has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units</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290113" y="3680408"/>
                <a:ext cx="10042876" cy="867285"/>
              </a:xfrm>
              <a:prstGeom prst="rect">
                <a:avLst/>
              </a:prstGeom>
              <a:blipFill>
                <a:blip r:embed="rId9"/>
                <a:stretch>
                  <a:fillRect/>
                </a:stretch>
              </a:blipFill>
            </p:spPr>
            <p:txBody>
              <a:bodyPr/>
              <a:lstStyle/>
              <a:p>
                <a:r>
                  <a:rPr lang="en-US">
                    <a:noFill/>
                  </a:rPr>
                  <a:t> </a:t>
                </a:r>
              </a:p>
            </p:txBody>
          </p:sp>
        </mc:Fallback>
      </mc:AlternateContent>
      <p:sp>
        <p:nvSpPr>
          <p:cNvPr id="12" name="TextBox 11"/>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3" name="TextBox 12"/>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227823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3660" y="718151"/>
            <a:ext cx="7503340" cy="3018150"/>
          </a:xfrm>
          <a:prstGeom prst="rect">
            <a:avLst/>
          </a:prstGeom>
        </p:spPr>
      </p:pic>
      <p:pic>
        <p:nvPicPr>
          <p:cNvPr id="6" name="Picture 2" descr="Image result for area expan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44" y="3886435"/>
            <a:ext cx="6335163" cy="2290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srgbClr val="000000"/>
                </a:solidFill>
                <a:latin typeface="Baskerville Old Face" pitchFamily="18" charset="0"/>
              </a:rPr>
              <a:t>Thermal Expansion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- 7</a:t>
            </a:r>
            <a:r>
              <a:rPr lang="en-US" kern="0" dirty="0">
                <a:solidFill>
                  <a:prstClr val="black"/>
                </a:solidFill>
                <a:latin typeface="Times New Roman" pitchFamily="18" charset="0"/>
                <a:cs typeface="Times New Roman" pitchFamily="18" charset="0"/>
              </a:rPr>
              <a:t>/49</a:t>
            </a:r>
          </a:p>
        </p:txBody>
      </p:sp>
      <p:sp>
        <p:nvSpPr>
          <p:cNvPr id="9"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Thermal Expansion(cont’d)   </a:t>
            </a:r>
            <a:endParaRPr lang="en-US" sz="1800" kern="0" dirty="0">
              <a:solidFill>
                <a:sysClr val="windowText" lastClr="000000"/>
              </a:solidFill>
              <a:latin typeface="Baskerville Old Face" pitchFamily="18" charset="0"/>
            </a:endParaRPr>
          </a:p>
        </p:txBody>
      </p:sp>
      <p:sp>
        <p:nvSpPr>
          <p:cNvPr id="10" name="TextBox 9"/>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1" name="TextBox 10"/>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3689251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63935" y="1483988"/>
            <a:ext cx="6124865" cy="4180212"/>
          </a:xfrm>
          <a:prstGeom prst="rect">
            <a:avLst/>
          </a:prstGeom>
        </p:spPr>
      </p:pic>
      <p:pic>
        <p:nvPicPr>
          <p:cNvPr id="3" name="Picture 2"/>
          <p:cNvPicPr>
            <a:picLocks noChangeAspect="1"/>
          </p:cNvPicPr>
          <p:nvPr/>
        </p:nvPicPr>
        <p:blipFill>
          <a:blip r:embed="rId3"/>
          <a:stretch>
            <a:fillRect/>
          </a:stretch>
        </p:blipFill>
        <p:spPr>
          <a:xfrm>
            <a:off x="172819" y="1648246"/>
            <a:ext cx="4998736" cy="4015954"/>
          </a:xfrm>
          <a:prstGeom prst="rect">
            <a:avLst/>
          </a:prstGeom>
        </p:spPr>
      </p:pic>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lvl="0">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lang="en-US" kern="0" dirty="0">
                <a:solidFill>
                  <a:srgbClr val="000000"/>
                </a:solidFill>
                <a:latin typeface="Baskerville Old Face" pitchFamily="18" charset="0"/>
              </a:rPr>
              <a:t>Thermal Expansion</a:t>
            </a: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- 8</a:t>
            </a:r>
            <a:r>
              <a:rPr lang="en-US" kern="0" dirty="0">
                <a:solidFill>
                  <a:prstClr val="black"/>
                </a:solidFill>
                <a:latin typeface="Times New Roman" pitchFamily="18" charset="0"/>
                <a:cs typeface="Times New Roman" pitchFamily="18" charset="0"/>
              </a:rPr>
              <a:t>/49</a:t>
            </a:r>
          </a:p>
        </p:txBody>
      </p:sp>
      <p:sp>
        <p:nvSpPr>
          <p:cNvPr id="8"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kern="0" dirty="0">
                <a:solidFill>
                  <a:srgbClr val="000000"/>
                </a:solidFill>
                <a:latin typeface="Baskerville Old Face" pitchFamily="18" charset="0"/>
              </a:rPr>
              <a:t>Thermal Expansion(cont’d)   </a:t>
            </a:r>
            <a:endParaRPr lang="en-US" sz="1800" kern="0" dirty="0">
              <a:solidFill>
                <a:sysClr val="windowText" lastClr="000000"/>
              </a:solidFill>
              <a:latin typeface="Baskerville Old Face" pitchFamily="18" charset="0"/>
            </a:endParaRPr>
          </a:p>
        </p:txBody>
      </p:sp>
      <p:sp>
        <p:nvSpPr>
          <p:cNvPr id="9" name="TextBox 8"/>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10" name="TextBox 9"/>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566660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8150" y="828545"/>
            <a:ext cx="10819953" cy="5338260"/>
          </a:xfrm>
          <a:prstGeom prst="rect">
            <a:avLst/>
          </a:prstGeom>
        </p:spPr>
        <p:txBody>
          <a:bodyPr wrap="square">
            <a:spAutoFit/>
          </a:bodyPr>
          <a:lstStyle/>
          <a:p>
            <a:pPr marL="342900" indent="-342900" algn="just">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Heat, Q and unit Joule (J), is the spontaneous flow of energy into or out of a system caused by a difference in temperature between the system and its surroundings, or between two objects whose temperatures are different. </a:t>
            </a:r>
          </a:p>
          <a:p>
            <a:pPr marL="342900" indent="-342900" algn="just">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Work, W and unit Joule (J), is a non-spontaneous energy transfer into or out of a system due to force acting through a displacement. </a:t>
            </a:r>
          </a:p>
          <a:p>
            <a:pPr marL="342900" indent="-342900" algn="just">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Heat and work are two possible ways of transferring energy from one system to another</a:t>
            </a:r>
          </a:p>
        </p:txBody>
      </p:sp>
      <p:sp>
        <p:nvSpPr>
          <p:cNvPr id="4" name="TextBox 3"/>
          <p:cNvSpPr txBox="1"/>
          <p:nvPr/>
        </p:nvSpPr>
        <p:spPr>
          <a:xfrm>
            <a:off x="2521131" y="6477000"/>
            <a:ext cx="7478214" cy="369332"/>
          </a:xfrm>
          <a:prstGeom prst="rect">
            <a:avLst/>
          </a:prstGeom>
          <a:gradFill>
            <a:gsLst>
              <a:gs pos="0">
                <a:srgbClr val="FFFF00"/>
              </a:gs>
              <a:gs pos="50000">
                <a:srgbClr val="4F81BD">
                  <a:tint val="44500"/>
                  <a:satMod val="160000"/>
                </a:srgbClr>
              </a:gs>
              <a:gs pos="100000">
                <a:srgbClr val="FFFF00"/>
              </a:gs>
            </a:gsLst>
            <a:lin ang="5400000" scaled="0"/>
          </a:gradFill>
        </p:spPr>
        <p:txBody>
          <a:bodyPr wrap="square" rtlCol="0">
            <a:spAutoFit/>
          </a:bodyPr>
          <a:lstStyle/>
          <a:p>
            <a:pPr>
              <a:defRPr/>
            </a:pPr>
            <a:r>
              <a:rPr kumimoji="0" lang="en-US" sz="1800" b="0" i="0" u="none" strike="noStrike" kern="0" cap="none" spc="0" normalizeH="0" noProof="0" dirty="0">
                <a:ln>
                  <a:noFill/>
                </a:ln>
                <a:solidFill>
                  <a:prstClr val="black"/>
                </a:solidFill>
                <a:effectLst/>
                <a:uLnTx/>
                <a:uFillTx/>
                <a:latin typeface="Times New Roman" pitchFamily="18" charset="0"/>
                <a:cs typeface="Times New Roman" pitchFamily="18" charset="0"/>
              </a:rPr>
              <a:t>	</a:t>
            </a:r>
            <a:r>
              <a:rPr lang="en-US" sz="1600" b="1" dirty="0">
                <a:solidFill>
                  <a:srgbClr val="000000"/>
                </a:solidFill>
                <a:latin typeface="Times New Roman" panose="02020603050405020304" pitchFamily="18" charset="0"/>
                <a:cs typeface="Times New Roman" panose="02020603050405020304" pitchFamily="18" charset="0"/>
              </a:rPr>
              <a:t>The Concept of Heat, Work and Internal Energy</a:t>
            </a:r>
            <a:r>
              <a:rPr lang="en-US" sz="1400" dirty="0">
                <a:latin typeface="Times New Roman" panose="02020603050405020304" pitchFamily="18" charset="0"/>
                <a:cs typeface="Times New Roman" panose="02020603050405020304" pitchFamily="18" charset="0"/>
              </a:rPr>
              <a:t>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- 9</a:t>
            </a:r>
            <a:r>
              <a:rPr lang="en-US" kern="0" dirty="0">
                <a:solidFill>
                  <a:prstClr val="black"/>
                </a:solidFill>
                <a:latin typeface="Times New Roman" pitchFamily="18" charset="0"/>
                <a:cs typeface="Times New Roman" pitchFamily="18" charset="0"/>
              </a:rPr>
              <a:t>/49</a:t>
            </a:r>
          </a:p>
        </p:txBody>
      </p:sp>
      <p:sp>
        <p:nvSpPr>
          <p:cNvPr id="7" name="Title 1"/>
          <p:cNvSpPr txBox="1">
            <a:spLocks/>
          </p:cNvSpPr>
          <p:nvPr/>
        </p:nvSpPr>
        <p:spPr>
          <a:xfrm>
            <a:off x="0" y="10499"/>
            <a:ext cx="12192000" cy="655707"/>
          </a:xfrm>
          <a:prstGeom prst="rect">
            <a:avLst/>
          </a:prstGeom>
          <a:gradFill>
            <a:gsLst>
              <a:gs pos="79150">
                <a:srgbClr val="B6CA4F"/>
              </a:gs>
              <a:gs pos="0">
                <a:srgbClr val="92D050"/>
              </a:gs>
              <a:gs pos="50000">
                <a:sysClr val="window" lastClr="FFFFFF"/>
              </a:gs>
              <a:gs pos="100000">
                <a:srgbClr val="FFC000"/>
              </a:gs>
            </a:gsLst>
            <a:path path="rect">
              <a:fillToRect l="50000" t="50000" r="50000" b="50000"/>
            </a:path>
          </a:gradFill>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100000"/>
              </a:lnSpc>
              <a:spcBef>
                <a:spcPts val="0"/>
              </a:spcBef>
              <a:defRPr/>
            </a:pPr>
            <a:r>
              <a:rPr lang="en-US" sz="3200" b="1" dirty="0">
                <a:solidFill>
                  <a:srgbClr val="000000"/>
                </a:solidFill>
                <a:latin typeface="Times New Roman" panose="02020603050405020304" pitchFamily="18" charset="0"/>
                <a:cs typeface="Times New Roman" panose="02020603050405020304" pitchFamily="18" charset="0"/>
              </a:rPr>
              <a:t>The Concept of Heat, Work and Internal Energy</a:t>
            </a:r>
            <a:r>
              <a:rPr lang="en-US" sz="3200" dirty="0">
                <a:latin typeface="Times New Roman" panose="02020603050405020304" pitchFamily="18" charset="0"/>
                <a:cs typeface="Times New Roman" panose="02020603050405020304" pitchFamily="18" charset="0"/>
              </a:rPr>
              <a:t> </a:t>
            </a:r>
          </a:p>
          <a:p>
            <a:pPr algn="ctr">
              <a:lnSpc>
                <a:spcPct val="100000"/>
              </a:lnSpc>
              <a:spcBef>
                <a:spcPts val="0"/>
              </a:spcBef>
              <a:defRPr/>
            </a:pPr>
            <a:r>
              <a:rPr lang="en-US" sz="3200" kern="0" dirty="0">
                <a:solidFill>
                  <a:srgbClr val="000000"/>
                </a:solidFill>
                <a:latin typeface="Baskerville Old Face" pitchFamily="18" charset="0"/>
              </a:rPr>
              <a:t>  </a:t>
            </a:r>
            <a:endParaRPr lang="en-US" sz="1800" kern="0" dirty="0">
              <a:solidFill>
                <a:sysClr val="windowText" lastClr="000000"/>
              </a:solidFill>
              <a:latin typeface="Baskerville Old Face" pitchFamily="18" charset="0"/>
            </a:endParaRPr>
          </a:p>
        </p:txBody>
      </p:sp>
      <p:sp>
        <p:nvSpPr>
          <p:cNvPr id="8" name="TextBox 7"/>
          <p:cNvSpPr txBox="1"/>
          <p:nvPr/>
        </p:nvSpPr>
        <p:spPr>
          <a:xfrm>
            <a:off x="0" y="6477000"/>
            <a:ext cx="2521131" cy="369332"/>
          </a:xfrm>
          <a:prstGeom prst="rect">
            <a:avLst/>
          </a:prstGeom>
          <a:gradFill>
            <a:gsLst>
              <a:gs pos="0">
                <a:srgbClr val="FF0000"/>
              </a:gs>
              <a:gs pos="50000">
                <a:srgbClr val="4F81BD">
                  <a:tint val="44500"/>
                  <a:satMod val="160000"/>
                </a:srgbClr>
              </a:gs>
              <a:gs pos="100000">
                <a:srgbClr val="92D050"/>
              </a:gs>
            </a:gsLst>
            <a:lin ang="5400000" scaled="0"/>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ASTU</a:t>
            </a:r>
          </a:p>
        </p:txBody>
      </p:sp>
      <p:sp>
        <p:nvSpPr>
          <p:cNvPr id="9" name="TextBox 8"/>
          <p:cNvSpPr txBox="1"/>
          <p:nvPr/>
        </p:nvSpPr>
        <p:spPr>
          <a:xfrm>
            <a:off x="9999345" y="6477000"/>
            <a:ext cx="2192655" cy="369332"/>
          </a:xfrm>
          <a:prstGeom prst="rect">
            <a:avLst/>
          </a:prstGeom>
          <a:gradFill>
            <a:gsLst>
              <a:gs pos="0">
                <a:srgbClr val="9BBB59">
                  <a:lumMod val="20000"/>
                  <a:lumOff val="80000"/>
                  <a:shade val="30000"/>
                  <a:satMod val="115000"/>
                </a:srgbClr>
              </a:gs>
              <a:gs pos="50000">
                <a:srgbClr val="FF0000"/>
              </a:gs>
              <a:gs pos="100000">
                <a:srgbClr val="9BBB59">
                  <a:lumMod val="20000"/>
                  <a:lumOff val="80000"/>
                  <a:shade val="100000"/>
                  <a:satMod val="115000"/>
                </a:srgbClr>
              </a:gs>
            </a:gsLst>
            <a:path path="circle">
              <a:fillToRect l="100000" t="100000"/>
            </a:path>
          </a:gra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imes New Roman" pitchFamily="18" charset="0"/>
                <a:cs typeface="Times New Roman" pitchFamily="18" charset="0"/>
              </a:rPr>
              <a:t>June </a:t>
            </a:r>
            <a:r>
              <a:rPr kumimoji="0" 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- 2022</a:t>
            </a:r>
          </a:p>
        </p:txBody>
      </p:sp>
    </p:spTree>
    <p:extLst>
      <p:ext uri="{BB962C8B-B14F-4D97-AF65-F5344CB8AC3E}">
        <p14:creationId xmlns:p14="http://schemas.microsoft.com/office/powerpoint/2010/main" val="1613271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TotalTime>
  <Words>4186</Words>
  <Application>Microsoft Office PowerPoint</Application>
  <PresentationFormat>Widescreen</PresentationFormat>
  <Paragraphs>420</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Baskerville Old Face</vt:lpstr>
      <vt:lpstr>Calibri</vt:lpstr>
      <vt:lpstr>Calibri Light</vt:lpstr>
      <vt:lpstr>Cambria Math</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Changes and Latent Heat</vt:lpstr>
      <vt:lpstr>Example: If the specific heat capacity of ice is 0.5 cal/gC°, how much heat would have to be added to 200 g of ice, initially at a temperature of -10°C, to raise the ice to the melting point?</vt:lpstr>
      <vt:lpstr>Example: If the specific heat capacity of ice is 0.5 cal/gC°, how much heat would have to be added to 200 g of ice, initially at a temperature of -10°C, to completely melt the ice? (Latent heat is 80 cal/g)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eyu</cp:lastModifiedBy>
  <cp:revision>89</cp:revision>
  <cp:lastPrinted>2022-06-27T08:30:24Z</cp:lastPrinted>
  <dcterms:created xsi:type="dcterms:W3CDTF">2021-08-09T14:53:53Z</dcterms:created>
  <dcterms:modified xsi:type="dcterms:W3CDTF">2022-07-31T14:01:53Z</dcterms:modified>
</cp:coreProperties>
</file>